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7" r:id="rId2"/>
    <p:sldMasterId id="2147483720" r:id="rId3"/>
    <p:sldMasterId id="2147483757" r:id="rId4"/>
  </p:sldMasterIdLst>
  <p:notesMasterIdLst>
    <p:notesMasterId r:id="rId39"/>
  </p:notesMasterIdLst>
  <p:handoutMasterIdLst>
    <p:handoutMasterId r:id="rId40"/>
  </p:handoutMasterIdLst>
  <p:sldIdLst>
    <p:sldId id="257" r:id="rId5"/>
    <p:sldId id="1471" r:id="rId6"/>
    <p:sldId id="1591" r:id="rId7"/>
    <p:sldId id="318" r:id="rId8"/>
    <p:sldId id="1487" r:id="rId9"/>
    <p:sldId id="1620" r:id="rId10"/>
    <p:sldId id="1621" r:id="rId11"/>
    <p:sldId id="267" r:id="rId12"/>
    <p:sldId id="285" r:id="rId13"/>
    <p:sldId id="270" r:id="rId14"/>
    <p:sldId id="269" r:id="rId15"/>
    <p:sldId id="271" r:id="rId16"/>
    <p:sldId id="1623" r:id="rId17"/>
    <p:sldId id="272" r:id="rId18"/>
    <p:sldId id="283" r:id="rId19"/>
    <p:sldId id="284" r:id="rId20"/>
    <p:sldId id="1624" r:id="rId21"/>
    <p:sldId id="275" r:id="rId22"/>
    <p:sldId id="276" r:id="rId23"/>
    <p:sldId id="277" r:id="rId24"/>
    <p:sldId id="1625" r:id="rId25"/>
    <p:sldId id="281" r:id="rId26"/>
    <p:sldId id="1622" r:id="rId27"/>
    <p:sldId id="291" r:id="rId28"/>
    <p:sldId id="282" r:id="rId29"/>
    <p:sldId id="286" r:id="rId30"/>
    <p:sldId id="287" r:id="rId31"/>
    <p:sldId id="289" r:id="rId32"/>
    <p:sldId id="1626" r:id="rId33"/>
    <p:sldId id="1486" r:id="rId34"/>
    <p:sldId id="1611" r:id="rId35"/>
    <p:sldId id="1627" r:id="rId36"/>
    <p:sldId id="1628" r:id="rId37"/>
    <p:sldId id="1600" r:id="rId38"/>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4FEDF6-ED54-C07C-A613-CB832CDDEA0C}" name="Parker Baird" initials="PB" userId="S::pbaird@asam.org::62e6ccd9-377f-48e6-9c70-6bcbb7ca0ba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n Schmidt" initials="ES" lastIdx="5" clrIdx="0">
    <p:extLst>
      <p:ext uri="{19B8F6BF-5375-455C-9EA6-DF929625EA0E}">
        <p15:presenceInfo xmlns:p15="http://schemas.microsoft.com/office/powerpoint/2012/main" userId="S::eschmidt@schmidtpa.com::c93bd655-608d-4945-afd7-8e4c622299c5" providerId="AD"/>
      </p:ext>
    </p:extLst>
  </p:cmAuthor>
  <p:cmAuthor id="3" name="Rebecca Reid" initials="RR" lastIdx="3" clrIdx="1">
    <p:extLst>
      <p:ext uri="{19B8F6BF-5375-455C-9EA6-DF929625EA0E}">
        <p15:presenceInfo xmlns:p15="http://schemas.microsoft.com/office/powerpoint/2012/main" userId="S::rreid@schmidtpa.com::1ddecec5-c559-4194-aaa6-a94973ffe685" providerId="AD"/>
      </p:ext>
    </p:extLst>
  </p:cmAuthor>
  <p:cmAuthor id="4" name="Susan Awad" initials="SA" lastIdx="2" clrIdx="2">
    <p:extLst>
      <p:ext uri="{19B8F6BF-5375-455C-9EA6-DF929625EA0E}">
        <p15:presenceInfo xmlns:p15="http://schemas.microsoft.com/office/powerpoint/2012/main" userId="S-1-5-21-2025429265-308236825-725345543-10693" providerId="AD"/>
      </p:ext>
    </p:extLst>
  </p:cmAuthor>
  <p:cmAuthor id="5" name="Veena Radhakrishnan" initials="VR" lastIdx="3" clrIdx="3">
    <p:extLst>
      <p:ext uri="{19B8F6BF-5375-455C-9EA6-DF929625EA0E}">
        <p15:presenceInfo xmlns:p15="http://schemas.microsoft.com/office/powerpoint/2012/main" userId="S::vradhakrishnan@asam.org::7f133252-a124-466f-a712-ea3a7e7ac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E55"/>
    <a:srgbClr val="06204C"/>
    <a:srgbClr val="0EABF8"/>
    <a:srgbClr val="4280A5"/>
    <a:srgbClr val="D34D26"/>
    <a:srgbClr val="838383"/>
    <a:srgbClr val="A945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60"/>
  </p:normalViewPr>
  <p:slideViewPr>
    <p:cSldViewPr snapToGrid="0">
      <p:cViewPr varScale="1">
        <p:scale>
          <a:sx n="75" d="100"/>
          <a:sy n="75" d="100"/>
        </p:scale>
        <p:origin x="308" y="28"/>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80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0.13803230543318648"/>
          <c:w val="0.98232931726907669"/>
          <c:h val="0.64324205419108582"/>
        </c:manualLayout>
      </c:layout>
      <c:barChart>
        <c:barDir val="col"/>
        <c:grouping val="clustered"/>
        <c:varyColors val="0"/>
        <c:ser>
          <c:idx val="0"/>
          <c:order val="0"/>
          <c:tx>
            <c:strRef>
              <c:f>Sheet1!$C$2</c:f>
              <c:strCache>
                <c:ptCount val="1"/>
                <c:pt idx="0">
                  <c:v>SALES</c:v>
                </c:pt>
              </c:strCache>
            </c:strRef>
          </c:tx>
          <c:spPr>
            <a:solidFill>
              <a:srgbClr val="4280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Sheet1!$C$3:$C$14</c:f>
              <c:numCache>
                <c:formatCode>General</c:formatCode>
                <c:ptCount val="12"/>
                <c:pt idx="0">
                  <c:v>4.3</c:v>
                </c:pt>
                <c:pt idx="1">
                  <c:v>2.4</c:v>
                </c:pt>
                <c:pt idx="2">
                  <c:v>5</c:v>
                </c:pt>
                <c:pt idx="3">
                  <c:v>4.5</c:v>
                </c:pt>
                <c:pt idx="4">
                  <c:v>3.5</c:v>
                </c:pt>
                <c:pt idx="5">
                  <c:v>5.5</c:v>
                </c:pt>
                <c:pt idx="6">
                  <c:v>7.6</c:v>
                </c:pt>
                <c:pt idx="7">
                  <c:v>7</c:v>
                </c:pt>
                <c:pt idx="8">
                  <c:v>6</c:v>
                </c:pt>
                <c:pt idx="9">
                  <c:v>3.7</c:v>
                </c:pt>
                <c:pt idx="10">
                  <c:v>4.2</c:v>
                </c:pt>
                <c:pt idx="11">
                  <c:v>8.5</c:v>
                </c:pt>
              </c:numCache>
            </c:numRef>
          </c:val>
          <c:extLst>
            <c:ext xmlns:c16="http://schemas.microsoft.com/office/drawing/2014/chart" uri="{C3380CC4-5D6E-409C-BE32-E72D297353CC}">
              <c16:uniqueId val="{00000000-DCC1-4DEF-B96C-5A8B1040F6F6}"/>
            </c:ext>
          </c:extLst>
        </c:ser>
        <c:dLbls>
          <c:showLegendKey val="0"/>
          <c:showVal val="0"/>
          <c:showCatName val="0"/>
          <c:showSerName val="0"/>
          <c:showPercent val="0"/>
          <c:showBubbleSize val="0"/>
        </c:dLbls>
        <c:gapWidth val="39"/>
        <c:overlap val="-27"/>
        <c:axId val="114943488"/>
        <c:axId val="114945024"/>
      </c:barChart>
      <c:catAx>
        <c:axId val="114943488"/>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2400" b="1" i="0" u="none" strike="noStrike" kern="1200" baseline="0">
                <a:solidFill>
                  <a:schemeClr val="accent2"/>
                </a:solidFill>
                <a:latin typeface="Lato" panose="020F0502020204030203" pitchFamily="34" charset="0"/>
                <a:ea typeface="Lato" panose="020F0502020204030203" pitchFamily="34" charset="0"/>
                <a:cs typeface="Lato" panose="020F0502020204030203" pitchFamily="34" charset="0"/>
              </a:defRPr>
            </a:pPr>
            <a:endParaRPr lang="en-US"/>
          </a:p>
        </c:txPr>
        <c:crossAx val="114945024"/>
        <c:crosses val="autoZero"/>
        <c:auto val="1"/>
        <c:lblAlgn val="ctr"/>
        <c:lblOffset val="100"/>
        <c:noMultiLvlLbl val="0"/>
      </c:catAx>
      <c:valAx>
        <c:axId val="114945024"/>
        <c:scaling>
          <c:orientation val="minMax"/>
        </c:scaling>
        <c:delete val="1"/>
        <c:axPos val="l"/>
        <c:numFmt formatCode="General" sourceLinked="1"/>
        <c:majorTickMark val="none"/>
        <c:minorTickMark val="none"/>
        <c:tickLblPos val="none"/>
        <c:crossAx val="114943488"/>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Sheet1!$B$3</c:f>
              <c:strCache>
                <c:ptCount val="1"/>
                <c:pt idx="0">
                  <c:v>Category 1</c:v>
                </c:pt>
              </c:strCache>
            </c:strRef>
          </c:tx>
          <c:spPr>
            <a:ln w="25400" cap="rnd">
              <a:solidFill>
                <a:srgbClr val="0EABF8"/>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Sheet1!$C$3:$N$3</c:f>
              <c:numCache>
                <c:formatCode>#,##0.00</c:formatCode>
                <c:ptCount val="12"/>
                <c:pt idx="0">
                  <c:v>511.64649671401975</c:v>
                </c:pt>
                <c:pt idx="1">
                  <c:v>707.30098643911356</c:v>
                </c:pt>
                <c:pt idx="2">
                  <c:v>1753.8239468993374</c:v>
                </c:pt>
                <c:pt idx="3">
                  <c:v>1936.7358881060793</c:v>
                </c:pt>
                <c:pt idx="4">
                  <c:v>1325.1769539818904</c:v>
                </c:pt>
                <c:pt idx="5">
                  <c:v>756.04510107152441</c:v>
                </c:pt>
                <c:pt idx="6">
                  <c:v>560.73158394668781</c:v>
                </c:pt>
                <c:pt idx="7">
                  <c:v>719.47992290475042</c:v>
                </c:pt>
                <c:pt idx="8">
                  <c:v>949.60616307731652</c:v>
                </c:pt>
                <c:pt idx="9">
                  <c:v>813.42977033375109</c:v>
                </c:pt>
                <c:pt idx="10">
                  <c:v>519.74973857333134</c:v>
                </c:pt>
                <c:pt idx="11">
                  <c:v>628.71416397420842</c:v>
                </c:pt>
              </c:numCache>
            </c:numRef>
          </c:val>
          <c:smooth val="1"/>
          <c:extLst>
            <c:ext xmlns:c16="http://schemas.microsoft.com/office/drawing/2014/chart" uri="{C3380CC4-5D6E-409C-BE32-E72D297353CC}">
              <c16:uniqueId val="{00000000-119D-4417-96A1-3EF8FDFE239A}"/>
            </c:ext>
          </c:extLst>
        </c:ser>
        <c:ser>
          <c:idx val="1"/>
          <c:order val="1"/>
          <c:tx>
            <c:strRef>
              <c:f>Sheet1!$B$4</c:f>
              <c:strCache>
                <c:ptCount val="1"/>
                <c:pt idx="0">
                  <c:v>Category 2</c:v>
                </c:pt>
              </c:strCache>
            </c:strRef>
          </c:tx>
          <c:spPr>
            <a:ln w="25400" cap="rnd">
              <a:solidFill>
                <a:srgbClr val="F6DE55"/>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Sheet1!$C$4:$N$4</c:f>
              <c:numCache>
                <c:formatCode>#,##0.00</c:formatCode>
                <c:ptCount val="12"/>
                <c:pt idx="0">
                  <c:v>609.68767897621171</c:v>
                </c:pt>
                <c:pt idx="1">
                  <c:v>777.64341434883113</c:v>
                </c:pt>
                <c:pt idx="2">
                  <c:v>1239.966902036228</c:v>
                </c:pt>
                <c:pt idx="3">
                  <c:v>1361.2559696116255</c:v>
                </c:pt>
                <c:pt idx="4">
                  <c:v>945.43079636366622</c:v>
                </c:pt>
                <c:pt idx="5">
                  <c:v>660.70904758709764</c:v>
                </c:pt>
                <c:pt idx="6">
                  <c:v>500.80102330385961</c:v>
                </c:pt>
                <c:pt idx="7">
                  <c:v>693.63385582206661</c:v>
                </c:pt>
                <c:pt idx="8">
                  <c:v>909.92935736185552</c:v>
                </c:pt>
                <c:pt idx="9">
                  <c:v>672.52116301836668</c:v>
                </c:pt>
                <c:pt idx="10">
                  <c:v>381.61747676353525</c:v>
                </c:pt>
                <c:pt idx="11">
                  <c:v>406.86109126192213</c:v>
                </c:pt>
              </c:numCache>
            </c:numRef>
          </c:val>
          <c:smooth val="1"/>
          <c:extLst>
            <c:ext xmlns:c16="http://schemas.microsoft.com/office/drawing/2014/chart" uri="{C3380CC4-5D6E-409C-BE32-E72D297353CC}">
              <c16:uniqueId val="{00000001-119D-4417-96A1-3EF8FDFE239A}"/>
            </c:ext>
          </c:extLst>
        </c:ser>
        <c:ser>
          <c:idx val="2"/>
          <c:order val="2"/>
          <c:tx>
            <c:strRef>
              <c:f>Sheet1!$B$5</c:f>
              <c:strCache>
                <c:ptCount val="1"/>
                <c:pt idx="0">
                  <c:v>Category 3</c:v>
                </c:pt>
              </c:strCache>
            </c:strRef>
          </c:tx>
          <c:spPr>
            <a:ln w="25400" cap="rnd">
              <a:solidFill>
                <a:srgbClr val="A94507"/>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Sheet1!$C$5:$N$5</c:f>
              <c:numCache>
                <c:formatCode>#,##0.00</c:formatCode>
                <c:ptCount val="12"/>
                <c:pt idx="0">
                  <c:v>411.12345512182537</c:v>
                </c:pt>
                <c:pt idx="1">
                  <c:v>541.51194787856741</c:v>
                </c:pt>
                <c:pt idx="2">
                  <c:v>1054.3924355638528</c:v>
                </c:pt>
                <c:pt idx="3">
                  <c:v>1158.4572517911788</c:v>
                </c:pt>
                <c:pt idx="4">
                  <c:v>801.94058933541771</c:v>
                </c:pt>
                <c:pt idx="5">
                  <c:v>502.90846675178761</c:v>
                </c:pt>
                <c:pt idx="6">
                  <c:v>379.61101447121865</c:v>
                </c:pt>
                <c:pt idx="7">
                  <c:v>505.70814726906525</c:v>
                </c:pt>
                <c:pt idx="8">
                  <c:v>665.29462581469545</c:v>
                </c:pt>
                <c:pt idx="9">
                  <c:v>546.62615742419382</c:v>
                </c:pt>
                <c:pt idx="10">
                  <c:v>335.10572101717725</c:v>
                </c:pt>
                <c:pt idx="11">
                  <c:v>385.02802047206654</c:v>
                </c:pt>
              </c:numCache>
            </c:numRef>
          </c:val>
          <c:smooth val="1"/>
          <c:extLst>
            <c:ext xmlns:c16="http://schemas.microsoft.com/office/drawing/2014/chart" uri="{C3380CC4-5D6E-409C-BE32-E72D297353CC}">
              <c16:uniqueId val="{00000002-119D-4417-96A1-3EF8FDFE239A}"/>
            </c:ext>
          </c:extLst>
        </c:ser>
        <c:ser>
          <c:idx val="3"/>
          <c:order val="3"/>
          <c:tx>
            <c:strRef>
              <c:f>Sheet1!$B$6</c:f>
              <c:strCache>
                <c:ptCount val="1"/>
                <c:pt idx="0">
                  <c:v>Category 4</c:v>
                </c:pt>
              </c:strCache>
            </c:strRef>
          </c:tx>
          <c:spPr>
            <a:ln w="25400" cap="rnd">
              <a:solidFill>
                <a:schemeClr val="accent2"/>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Sheet1!$C$6:$N$6</c:f>
              <c:numCache>
                <c:formatCode>#,##0.00</c:formatCode>
                <c:ptCount val="12"/>
                <c:pt idx="0">
                  <c:v>112.03618967524534</c:v>
                </c:pt>
                <c:pt idx="1">
                  <c:v>139.59144284775726</c:v>
                </c:pt>
                <c:pt idx="2">
                  <c:v>169.38645775599491</c:v>
                </c:pt>
                <c:pt idx="3">
                  <c:v>177.3798976558304</c:v>
                </c:pt>
                <c:pt idx="4">
                  <c:v>135.21401766069818</c:v>
                </c:pt>
                <c:pt idx="5">
                  <c:v>91.971251596741411</c:v>
                </c:pt>
                <c:pt idx="6">
                  <c:v>77.300436163109836</c:v>
                </c:pt>
                <c:pt idx="7">
                  <c:v>104.01066308037905</c:v>
                </c:pt>
                <c:pt idx="8">
                  <c:v>136.34835700491439</c:v>
                </c:pt>
                <c:pt idx="9">
                  <c:v>153.92753892046454</c:v>
                </c:pt>
                <c:pt idx="10">
                  <c:v>103.94994771466617</c:v>
                </c:pt>
                <c:pt idx="11">
                  <c:v>119.5088061800685</c:v>
                </c:pt>
              </c:numCache>
            </c:numRef>
          </c:val>
          <c:smooth val="1"/>
          <c:extLst>
            <c:ext xmlns:c16="http://schemas.microsoft.com/office/drawing/2014/chart" uri="{C3380CC4-5D6E-409C-BE32-E72D297353CC}">
              <c16:uniqueId val="{00000003-119D-4417-96A1-3EF8FDFE239A}"/>
            </c:ext>
          </c:extLst>
        </c:ser>
        <c:dLbls>
          <c:showLegendKey val="0"/>
          <c:showVal val="0"/>
          <c:showCatName val="0"/>
          <c:showSerName val="0"/>
          <c:showPercent val="0"/>
          <c:showBubbleSize val="0"/>
        </c:dLbls>
        <c:smooth val="0"/>
        <c:axId val="122124544"/>
        <c:axId val="122142720"/>
      </c:lineChart>
      <c:catAx>
        <c:axId val="122124544"/>
        <c:scaling>
          <c:orientation val="minMax"/>
        </c:scaling>
        <c:delete val="0"/>
        <c:axPos val="b"/>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General" sourceLinked="1"/>
        <c:majorTickMark val="none"/>
        <c:minorTickMark val="none"/>
        <c:tickLblPos val="nextTo"/>
        <c:spPr>
          <a:noFill/>
          <a:ln w="25400" cap="flat" cmpd="sng" algn="ctr">
            <a:solidFill>
              <a:schemeClr val="accent2"/>
            </a:solidFill>
            <a:round/>
          </a:ln>
          <a:effectLst/>
        </c:spPr>
        <c:txPr>
          <a:bodyPr rot="-60000000" spcFirstLastPara="1" vertOverflow="ellipsis" vert="horz" wrap="square" anchor="ctr" anchorCtr="1"/>
          <a:lstStyle/>
          <a:p>
            <a:pPr>
              <a:defRPr sz="1600" b="1" i="0" u="none" strike="noStrike" kern="1200" baseline="0">
                <a:solidFill>
                  <a:schemeClr val="accent2"/>
                </a:solidFill>
                <a:latin typeface="Lato" panose="020F0502020204030203" pitchFamily="34" charset="0"/>
                <a:ea typeface="Lato" panose="020F0502020204030203" pitchFamily="34" charset="0"/>
                <a:cs typeface="Lato" panose="020F0502020204030203" pitchFamily="34" charset="0"/>
              </a:defRPr>
            </a:pPr>
            <a:endParaRPr lang="en-US"/>
          </a:p>
        </c:txPr>
        <c:crossAx val="122142720"/>
        <c:crosses val="autoZero"/>
        <c:auto val="1"/>
        <c:lblAlgn val="ctr"/>
        <c:lblOffset val="100"/>
        <c:noMultiLvlLbl val="0"/>
      </c:catAx>
      <c:valAx>
        <c:axId val="122142720"/>
        <c:scaling>
          <c:orientation val="minMax"/>
        </c:scaling>
        <c:delete val="0"/>
        <c:axPos val="l"/>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0.00"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1800" b="1" i="0" u="none" strike="noStrike" kern="1200" baseline="0">
                <a:solidFill>
                  <a:schemeClr val="accent2"/>
                </a:solidFill>
                <a:latin typeface="Lato" panose="020F0502020204030203" pitchFamily="34" charset="0"/>
                <a:ea typeface="Lato" panose="020F0502020204030203" pitchFamily="34" charset="0"/>
                <a:cs typeface="Lato" panose="020F0502020204030203" pitchFamily="34" charset="0"/>
              </a:defRPr>
            </a:pPr>
            <a:endParaRPr lang="en-US"/>
          </a:p>
        </c:txPr>
        <c:crossAx val="122124544"/>
        <c:crosses val="autoZero"/>
        <c:crossBetween val="between"/>
      </c:valAx>
      <c:spPr>
        <a:noFill/>
        <a:ln>
          <a:solidFill>
            <a:schemeClr val="accent2">
              <a:lumMod val="60000"/>
              <a:lumOff val="40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4.7277501852147907E-2"/>
          <c:w val="0.98232931726907669"/>
          <c:h val="0.73399692191586896"/>
        </c:manualLayout>
      </c:layout>
      <c:barChart>
        <c:barDir val="col"/>
        <c:grouping val="clustered"/>
        <c:varyColors val="0"/>
        <c:ser>
          <c:idx val="0"/>
          <c:order val="0"/>
          <c:tx>
            <c:strRef>
              <c:f>Sheet1!$C$2</c:f>
              <c:strCache>
                <c:ptCount val="1"/>
                <c:pt idx="0">
                  <c:v>SALES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Sheet1!$B$3:$B$10</c:f>
              <c:numCache>
                <c:formatCode>General</c:formatCode>
                <c:ptCount val="8"/>
                <c:pt idx="0">
                  <c:v>2010</c:v>
                </c:pt>
                <c:pt idx="1">
                  <c:v>2011</c:v>
                </c:pt>
                <c:pt idx="2">
                  <c:v>2012</c:v>
                </c:pt>
                <c:pt idx="3">
                  <c:v>2013</c:v>
                </c:pt>
                <c:pt idx="4">
                  <c:v>2014</c:v>
                </c:pt>
                <c:pt idx="5">
                  <c:v>2015</c:v>
                </c:pt>
                <c:pt idx="6">
                  <c:v>2016</c:v>
                </c:pt>
                <c:pt idx="7">
                  <c:v>2017</c:v>
                </c:pt>
              </c:numCache>
            </c:numRef>
          </c:cat>
          <c:val>
            <c:numRef>
              <c:f>Sheet1!$C$3:$C$10</c:f>
              <c:numCache>
                <c:formatCode>General</c:formatCode>
                <c:ptCount val="8"/>
                <c:pt idx="0">
                  <c:v>4.3</c:v>
                </c:pt>
                <c:pt idx="1">
                  <c:v>2.4</c:v>
                </c:pt>
                <c:pt idx="2">
                  <c:v>4.2</c:v>
                </c:pt>
                <c:pt idx="3">
                  <c:v>4.5</c:v>
                </c:pt>
                <c:pt idx="4">
                  <c:v>3.5</c:v>
                </c:pt>
                <c:pt idx="5">
                  <c:v>6.2</c:v>
                </c:pt>
                <c:pt idx="6">
                  <c:v>7.1</c:v>
                </c:pt>
                <c:pt idx="7">
                  <c:v>8.9</c:v>
                </c:pt>
              </c:numCache>
            </c:numRef>
          </c:val>
          <c:extLst>
            <c:ext xmlns:c16="http://schemas.microsoft.com/office/drawing/2014/chart" uri="{C3380CC4-5D6E-409C-BE32-E72D297353CC}">
              <c16:uniqueId val="{00000000-1358-48C0-A1B5-3BC6A480D507}"/>
            </c:ext>
          </c:extLst>
        </c:ser>
        <c:dLbls>
          <c:showLegendKey val="0"/>
          <c:showVal val="0"/>
          <c:showCatName val="0"/>
          <c:showSerName val="0"/>
          <c:showPercent val="0"/>
          <c:showBubbleSize val="0"/>
        </c:dLbls>
        <c:gapWidth val="77"/>
        <c:overlap val="-62"/>
        <c:axId val="111890432"/>
        <c:axId val="111891968"/>
      </c:barChart>
      <c:catAx>
        <c:axId val="111890432"/>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1800" b="1" i="0" u="none" strike="noStrike" kern="1200" baseline="0">
                <a:solidFill>
                  <a:schemeClr val="accent2"/>
                </a:solidFill>
                <a:latin typeface="Lato" panose="020F0502020204030203" pitchFamily="34" charset="0"/>
                <a:ea typeface="Lato" panose="020F0502020204030203" pitchFamily="34" charset="0"/>
                <a:cs typeface="Lato" panose="020F0502020204030203" pitchFamily="34" charset="0"/>
              </a:defRPr>
            </a:pPr>
            <a:endParaRPr lang="en-US"/>
          </a:p>
        </c:txPr>
        <c:crossAx val="111891968"/>
        <c:crosses val="autoZero"/>
        <c:auto val="1"/>
        <c:lblAlgn val="ctr"/>
        <c:lblOffset val="100"/>
        <c:noMultiLvlLbl val="0"/>
      </c:catAx>
      <c:valAx>
        <c:axId val="111891968"/>
        <c:scaling>
          <c:orientation val="minMax"/>
        </c:scaling>
        <c:delete val="1"/>
        <c:axPos val="l"/>
        <c:numFmt formatCode="General" sourceLinked="1"/>
        <c:majorTickMark val="none"/>
        <c:minorTickMark val="none"/>
        <c:tickLblPos val="none"/>
        <c:crossAx val="111890432"/>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BUDGET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0FA-42E0-B1EB-379C62656E50}"/>
            </c:ext>
          </c:extLst>
        </c:ser>
        <c:ser>
          <c:idx val="1"/>
          <c:order val="1"/>
          <c:tx>
            <c:strRef>
              <c:f>Sheet1!$D$2</c:f>
              <c:strCache>
                <c:ptCount val="1"/>
                <c:pt idx="0">
                  <c:v>SALES</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0FA-42E0-B1EB-379C62656E50}"/>
            </c:ext>
          </c:extLst>
        </c:ser>
        <c:ser>
          <c:idx val="2"/>
          <c:order val="2"/>
          <c:tx>
            <c:strRef>
              <c:f>Sheet1!$E$2</c:f>
              <c:strCache>
                <c:ptCount val="1"/>
                <c:pt idx="0">
                  <c:v>EXPENSES</c:v>
                </c:pt>
              </c:strCache>
            </c:strRef>
          </c:tx>
          <c:spPr>
            <a:solidFill>
              <a:srgbClr val="D34D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0FA-42E0-B1EB-379C62656E50}"/>
            </c:ext>
          </c:extLst>
        </c:ser>
        <c:dLbls>
          <c:showLegendKey val="0"/>
          <c:showVal val="1"/>
          <c:showCatName val="0"/>
          <c:showSerName val="0"/>
          <c:showPercent val="0"/>
          <c:showBubbleSize val="0"/>
        </c:dLbls>
        <c:gapWidth val="219"/>
        <c:overlap val="-27"/>
        <c:axId val="120676736"/>
        <c:axId val="120678272"/>
      </c:barChart>
      <c:catAx>
        <c:axId val="120676736"/>
        <c:scaling>
          <c:orientation val="minMax"/>
        </c:scaling>
        <c:delete val="0"/>
        <c:axPos val="b"/>
        <c:numFmt formatCode="General" sourceLinked="1"/>
        <c:majorTickMark val="out"/>
        <c:minorTickMark val="none"/>
        <c:tickLblPos val="nextTo"/>
        <c:spPr>
          <a:noFill/>
          <a:ln w="25400" cap="flat" cmpd="sng" algn="ctr">
            <a:noFill/>
            <a:round/>
          </a:ln>
          <a:effectLst/>
        </c:spPr>
        <c:txPr>
          <a:bodyPr rot="-60000000" spcFirstLastPara="1" vertOverflow="ellipsis" vert="horz" wrap="square" anchor="ctr" anchorCtr="1"/>
          <a:lstStyle/>
          <a:p>
            <a:pPr>
              <a:defRPr sz="2000" b="1" i="0" u="none" strike="noStrike" kern="1200" baseline="0">
                <a:solidFill>
                  <a:schemeClr val="accent2"/>
                </a:solidFill>
                <a:latin typeface="Lato" panose="020F0502020204030203" pitchFamily="34" charset="0"/>
                <a:ea typeface="Lato" panose="020F0502020204030203" pitchFamily="34" charset="0"/>
                <a:cs typeface="Lato" panose="020F0502020204030203" pitchFamily="34" charset="0"/>
              </a:defRPr>
            </a:pPr>
            <a:endParaRPr lang="en-US"/>
          </a:p>
        </c:txPr>
        <c:crossAx val="120678272"/>
        <c:crosses val="autoZero"/>
        <c:auto val="1"/>
        <c:lblAlgn val="ctr"/>
        <c:lblOffset val="100"/>
        <c:noMultiLvlLbl val="0"/>
      </c:catAx>
      <c:valAx>
        <c:axId val="120678272"/>
        <c:scaling>
          <c:orientation val="minMax"/>
        </c:scaling>
        <c:delete val="1"/>
        <c:axPos val="l"/>
        <c:numFmt formatCode="General" sourceLinked="1"/>
        <c:majorTickMark val="none"/>
        <c:minorTickMark val="none"/>
        <c:tickLblPos val="none"/>
        <c:crossAx val="120676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Sheet1!$C$2</c:f>
              <c:strCache>
                <c:ptCount val="1"/>
                <c:pt idx="0">
                  <c:v>Series 1</c:v>
                </c:pt>
              </c:strCache>
            </c:strRef>
          </c:tx>
          <c:spPr>
            <a:solidFill>
              <a:srgbClr val="0EABF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27C-4CA1-B29E-57D196F42789}"/>
            </c:ext>
          </c:extLst>
        </c:ser>
        <c:ser>
          <c:idx val="1"/>
          <c:order val="1"/>
          <c:tx>
            <c:strRef>
              <c:f>Sheet1!$D$2</c:f>
              <c:strCache>
                <c:ptCount val="1"/>
                <c:pt idx="0">
                  <c:v>Series 2</c:v>
                </c:pt>
              </c:strCache>
            </c:strRef>
          </c:tx>
          <c:spPr>
            <a:solidFill>
              <a:srgbClr val="8383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27C-4CA1-B29E-57D196F42789}"/>
            </c:ext>
          </c:extLst>
        </c:ser>
        <c:ser>
          <c:idx val="2"/>
          <c:order val="2"/>
          <c:tx>
            <c:strRef>
              <c:f>Sheet1!$E$2</c:f>
              <c:strCache>
                <c:ptCount val="1"/>
                <c:pt idx="0">
                  <c:v>Series 3</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4280A5"/>
                    </a:solidFill>
                    <a:latin typeface="Lato" panose="020F0502020204030203" pitchFamily="34" charset="0"/>
                    <a:ea typeface="Lato" panose="020F0502020204030203" pitchFamily="34" charset="0"/>
                    <a:cs typeface="Lato" panose="020F050202020403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27C-4CA1-B29E-57D196F42789}"/>
            </c:ext>
          </c:extLst>
        </c:ser>
        <c:dLbls>
          <c:showLegendKey val="0"/>
          <c:showVal val="0"/>
          <c:showCatName val="0"/>
          <c:showSerName val="0"/>
          <c:showPercent val="0"/>
          <c:showBubbleSize val="0"/>
        </c:dLbls>
        <c:gapWidth val="133"/>
        <c:overlap val="100"/>
        <c:axId val="121005952"/>
        <c:axId val="121007488"/>
      </c:barChart>
      <c:catAx>
        <c:axId val="121005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crossAx val="121007488"/>
        <c:crosses val="autoZero"/>
        <c:auto val="1"/>
        <c:lblAlgn val="ctr"/>
        <c:lblOffset val="100"/>
        <c:noMultiLvlLbl val="0"/>
      </c:catAx>
      <c:valAx>
        <c:axId val="121007488"/>
        <c:scaling>
          <c:orientation val="minMax"/>
        </c:scaling>
        <c:delete val="0"/>
        <c:axPos val="b"/>
        <c:majorGridlines>
          <c:spPr>
            <a:ln w="9525" cap="flat" cmpd="sng" algn="ctr">
              <a:solidFill>
                <a:schemeClr val="accent2">
                  <a:alpha val="50000"/>
                </a:schemeClr>
              </a:solidFill>
              <a:round/>
            </a:ln>
            <a:effectLst/>
          </c:spPr>
        </c:majorGridlines>
        <c:numFmt formatCode="General"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2400" b="1" i="0" u="none" strike="noStrike" kern="1200" baseline="0">
                <a:solidFill>
                  <a:schemeClr val="accent2"/>
                </a:solidFill>
                <a:latin typeface="Lato" panose="020F0502020204030203" pitchFamily="34" charset="0"/>
                <a:ea typeface="Lato" panose="020F0502020204030203" pitchFamily="34" charset="0"/>
                <a:cs typeface="Lato" panose="020F0502020204030203" pitchFamily="34" charset="0"/>
              </a:defRPr>
            </a:pPr>
            <a:endParaRPr lang="en-US"/>
          </a:p>
        </c:txPr>
        <c:crossAx val="121005952"/>
        <c:crosses val="autoZero"/>
        <c:crossBetween val="between"/>
      </c:valAx>
      <c:spPr>
        <a:noFill/>
        <a:ln>
          <a:noFill/>
        </a:ln>
        <a:effectLst/>
      </c:spPr>
    </c:plotArea>
    <c:legend>
      <c:legendPos val="r"/>
      <c:layout>
        <c:manualLayout>
          <c:xMode val="edge"/>
          <c:yMode val="edge"/>
          <c:x val="0.85519685850013993"/>
          <c:y val="0.28784547673898847"/>
          <c:w val="0.13956759305867825"/>
          <c:h val="0.406841797613726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01691093112374E-3"/>
          <c:y val="3.1370284099801971E-2"/>
          <c:w val="0.98027966178137749"/>
          <c:h val="0.78473481939221734"/>
        </c:manualLayout>
      </c:layout>
      <c:barChart>
        <c:barDir val="col"/>
        <c:grouping val="clustered"/>
        <c:varyColors val="0"/>
        <c:ser>
          <c:idx val="0"/>
          <c:order val="0"/>
          <c:tx>
            <c:strRef>
              <c:f>Лист1!$C$2</c:f>
              <c:strCache>
                <c:ptCount val="1"/>
                <c:pt idx="0">
                  <c:v>category 01</c:v>
                </c:pt>
              </c:strCache>
            </c:strRef>
          </c:tx>
          <c:spPr>
            <a:solidFill>
              <a:schemeClr val="accent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Лист1!$C$3:$C$4</c:f>
              <c:numCache>
                <c:formatCode>0.0%</c:formatCode>
                <c:ptCount val="2"/>
                <c:pt idx="0">
                  <c:v>0.15000000000000005</c:v>
                </c:pt>
                <c:pt idx="1">
                  <c:v>0.17</c:v>
                </c:pt>
              </c:numCache>
            </c:numRef>
          </c:val>
          <c:extLst>
            <c:ext xmlns:c16="http://schemas.microsoft.com/office/drawing/2014/chart" uri="{C3380CC4-5D6E-409C-BE32-E72D297353CC}">
              <c16:uniqueId val="{00000000-8E98-4464-85E2-AD72152B690B}"/>
            </c:ext>
          </c:extLst>
        </c:ser>
        <c:ser>
          <c:idx val="1"/>
          <c:order val="1"/>
          <c:tx>
            <c:strRef>
              <c:f>Лист1!$D$2</c:f>
              <c:strCache>
                <c:ptCount val="1"/>
                <c:pt idx="0">
                  <c:v>category 02</c:v>
                </c:pt>
              </c:strCache>
            </c:strRef>
          </c:tx>
          <c:spPr>
            <a:solidFill>
              <a:schemeClr val="tx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Лист1!$D$3:$D$4</c:f>
              <c:numCache>
                <c:formatCode>0.0%</c:formatCode>
                <c:ptCount val="2"/>
                <c:pt idx="0">
                  <c:v>0.27</c:v>
                </c:pt>
                <c:pt idx="1">
                  <c:v>0.32000000000000012</c:v>
                </c:pt>
              </c:numCache>
            </c:numRef>
          </c:val>
          <c:extLst>
            <c:ext xmlns:c16="http://schemas.microsoft.com/office/drawing/2014/chart" uri="{C3380CC4-5D6E-409C-BE32-E72D297353CC}">
              <c16:uniqueId val="{00000001-8E98-4464-85E2-AD72152B690B}"/>
            </c:ext>
          </c:extLst>
        </c:ser>
        <c:ser>
          <c:idx val="2"/>
          <c:order val="2"/>
          <c:tx>
            <c:strRef>
              <c:f>Лист1!$E$2</c:f>
              <c:strCache>
                <c:ptCount val="1"/>
                <c:pt idx="0">
                  <c:v>category 03</c:v>
                </c:pt>
              </c:strCache>
            </c:strRef>
          </c:tx>
          <c:spPr>
            <a:solidFill>
              <a:srgbClr val="4280A5"/>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Лист1!$E$3:$E$4</c:f>
              <c:numCache>
                <c:formatCode>0.0%</c:formatCode>
                <c:ptCount val="2"/>
                <c:pt idx="0">
                  <c:v>0.35000000000000009</c:v>
                </c:pt>
                <c:pt idx="1">
                  <c:v>0.39000000000000012</c:v>
                </c:pt>
              </c:numCache>
            </c:numRef>
          </c:val>
          <c:extLst>
            <c:ext xmlns:c16="http://schemas.microsoft.com/office/drawing/2014/chart" uri="{C3380CC4-5D6E-409C-BE32-E72D297353CC}">
              <c16:uniqueId val="{00000002-8E98-4464-85E2-AD72152B690B}"/>
            </c:ext>
          </c:extLst>
        </c:ser>
        <c:ser>
          <c:idx val="3"/>
          <c:order val="3"/>
          <c:tx>
            <c:strRef>
              <c:f>Лист1!$F$2</c:f>
              <c:strCache>
                <c:ptCount val="1"/>
                <c:pt idx="0">
                  <c:v>category 04</c:v>
                </c:pt>
              </c:strCache>
            </c:strRef>
          </c:tx>
          <c:spPr>
            <a:solidFill>
              <a:schemeClr val="tx1"/>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Лист1!$F$3:$F$4</c:f>
              <c:numCache>
                <c:formatCode>0.0%</c:formatCode>
                <c:ptCount val="2"/>
                <c:pt idx="0">
                  <c:v>0.23</c:v>
                </c:pt>
                <c:pt idx="1">
                  <c:v>0.12000000000000002</c:v>
                </c:pt>
              </c:numCache>
            </c:numRef>
          </c:val>
          <c:extLst>
            <c:ext xmlns:c16="http://schemas.microsoft.com/office/drawing/2014/chart" uri="{C3380CC4-5D6E-409C-BE32-E72D297353CC}">
              <c16:uniqueId val="{00000003-8E98-4464-85E2-AD72152B690B}"/>
            </c:ext>
          </c:extLst>
        </c:ser>
        <c:dLbls>
          <c:showLegendKey val="0"/>
          <c:showVal val="1"/>
          <c:showCatName val="0"/>
          <c:showSerName val="0"/>
          <c:showPercent val="0"/>
          <c:showBubbleSize val="0"/>
        </c:dLbls>
        <c:gapWidth val="114"/>
        <c:overlap val="-24"/>
        <c:axId val="121168640"/>
        <c:axId val="121170176"/>
      </c:barChart>
      <c:catAx>
        <c:axId val="121168640"/>
        <c:scaling>
          <c:orientation val="minMax"/>
        </c:scaling>
        <c:delete val="0"/>
        <c:axPos val="b"/>
        <c:numFmt formatCode="General" sourceLinked="1"/>
        <c:majorTickMark val="out"/>
        <c:minorTickMark val="none"/>
        <c:tickLblPos val="nextTo"/>
        <c:spPr>
          <a:noFill/>
          <a:ln w="38100" cap="flat" cmpd="sng" algn="ctr">
            <a:solidFill>
              <a:schemeClr val="accent2"/>
            </a:solidFill>
            <a:round/>
          </a:ln>
          <a:effectLst/>
        </c:spPr>
        <c:txPr>
          <a:bodyPr rot="-60000000" spcFirstLastPara="1" vertOverflow="ellipsis" vert="horz" wrap="square" anchor="ctr" anchorCtr="1"/>
          <a:lstStyle/>
          <a:p>
            <a:pPr>
              <a:defRPr sz="2800" b="1" i="0" u="none" strike="noStrike" kern="1200" cap="all" baseline="0">
                <a:solidFill>
                  <a:schemeClr val="accent2"/>
                </a:solidFill>
                <a:latin typeface="Lato" panose="020F0502020204030203" pitchFamily="34" charset="0"/>
                <a:ea typeface="Lato" panose="020F0502020204030203" pitchFamily="34" charset="0"/>
                <a:cs typeface="Lato" panose="020F0502020204030203" pitchFamily="34" charset="0"/>
              </a:defRPr>
            </a:pPr>
            <a:endParaRPr lang="en-US"/>
          </a:p>
        </c:txPr>
        <c:crossAx val="121170176"/>
        <c:crosses val="autoZero"/>
        <c:auto val="1"/>
        <c:lblAlgn val="ctr"/>
        <c:lblOffset val="100"/>
        <c:noMultiLvlLbl val="0"/>
      </c:catAx>
      <c:valAx>
        <c:axId val="121170176"/>
        <c:scaling>
          <c:orientation val="minMax"/>
        </c:scaling>
        <c:delete val="1"/>
        <c:axPos val="l"/>
        <c:numFmt formatCode="0.0%" sourceLinked="1"/>
        <c:majorTickMark val="none"/>
        <c:minorTickMark val="none"/>
        <c:tickLblPos val="none"/>
        <c:crossAx val="1211686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4280A5"/>
              </a:solidFill>
              <a:ln w="25400">
                <a:solidFill>
                  <a:schemeClr val="bg1"/>
                </a:solidFill>
              </a:ln>
              <a:effectLst/>
            </c:spPr>
            <c:extLst>
              <c:ext xmlns:c16="http://schemas.microsoft.com/office/drawing/2014/chart" uri="{C3380CC4-5D6E-409C-BE32-E72D297353CC}">
                <c16:uniqueId val="{00000001-3A6B-4031-94BF-71C8C1F27BF5}"/>
              </c:ext>
            </c:extLst>
          </c:dPt>
          <c:dPt>
            <c:idx val="1"/>
            <c:bubble3D val="0"/>
            <c:spPr>
              <a:solidFill>
                <a:schemeClr val="tx1"/>
              </a:solidFill>
              <a:ln w="25400">
                <a:solidFill>
                  <a:schemeClr val="bg1"/>
                </a:solidFill>
              </a:ln>
              <a:effectLst/>
            </c:spPr>
            <c:extLst>
              <c:ext xmlns:c16="http://schemas.microsoft.com/office/drawing/2014/chart" uri="{C3380CC4-5D6E-409C-BE32-E72D297353CC}">
                <c16:uniqueId val="{00000003-3A6B-4031-94BF-71C8C1F27BF5}"/>
              </c:ext>
            </c:extLst>
          </c:dPt>
          <c:dPt>
            <c:idx val="2"/>
            <c:bubble3D val="0"/>
            <c:spPr>
              <a:solidFill>
                <a:schemeClr val="accent2"/>
              </a:solidFill>
              <a:ln w="25400">
                <a:solidFill>
                  <a:schemeClr val="bg1"/>
                </a:solidFill>
              </a:ln>
              <a:effectLst/>
            </c:spPr>
            <c:extLst>
              <c:ext xmlns:c16="http://schemas.microsoft.com/office/drawing/2014/chart" uri="{C3380CC4-5D6E-409C-BE32-E72D297353CC}">
                <c16:uniqueId val="{00000005-3A6B-4031-94BF-71C8C1F27BF5}"/>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5.7</c:v>
                </c:pt>
                <c:pt idx="1">
                  <c:v>4.3</c:v>
                </c:pt>
                <c:pt idx="2">
                  <c:v>3.5</c:v>
                </c:pt>
              </c:numCache>
            </c:numRef>
          </c:val>
          <c:extLst>
            <c:ext xmlns:c16="http://schemas.microsoft.com/office/drawing/2014/chart" uri="{C3380CC4-5D6E-409C-BE32-E72D297353CC}">
              <c16:uniqueId val="{00000006-3A6B-4031-94BF-71C8C1F27BF5}"/>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txPr>
          <a:bodyPr rot="0" spcFirstLastPara="1" vertOverflow="ellipsis" vert="horz" wrap="square" anchor="ctr" anchorCtr="1"/>
          <a:lstStyle/>
          <a:p>
            <a:pPr>
              <a:defRPr sz="2400" b="0" i="0" u="none" strike="noStrike" kern="1200" baseline="0">
                <a:solidFill>
                  <a:schemeClr val="bg1">
                    <a:lumMod val="7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bg1">
                    <a:lumMod val="7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bg1">
                    <a:lumMod val="7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Entry>
      <c:layout>
        <c:manualLayout>
          <c:xMode val="edge"/>
          <c:yMode val="edge"/>
          <c:x val="8.1632653061224497E-3"/>
          <c:y val="0.29124359758428264"/>
          <c:w val="0.38444797361984884"/>
          <c:h val="0.4369302805595903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D34D26"/>
              </a:solidFill>
              <a:ln w="25400">
                <a:solidFill>
                  <a:schemeClr val="bg1"/>
                </a:solidFill>
              </a:ln>
              <a:effectLst/>
            </c:spPr>
            <c:extLst>
              <c:ext xmlns:c16="http://schemas.microsoft.com/office/drawing/2014/chart" uri="{C3380CC4-5D6E-409C-BE32-E72D297353CC}">
                <c16:uniqueId val="{00000001-894C-45D2-88F2-FB8B7CF17DEE}"/>
              </c:ext>
            </c:extLst>
          </c:dPt>
          <c:dPt>
            <c:idx val="1"/>
            <c:bubble3D val="0"/>
            <c:spPr>
              <a:solidFill>
                <a:srgbClr val="60B632"/>
              </a:solidFill>
              <a:ln w="12700">
                <a:solidFill>
                  <a:schemeClr val="bg1"/>
                </a:solidFill>
              </a:ln>
              <a:effectLst/>
            </c:spPr>
            <c:extLst>
              <c:ext xmlns:c16="http://schemas.microsoft.com/office/drawing/2014/chart" uri="{C3380CC4-5D6E-409C-BE32-E72D297353CC}">
                <c16:uniqueId val="{00000003-894C-45D2-88F2-FB8B7CF17DEE}"/>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894C-45D2-88F2-FB8B7CF17DEE}"/>
              </c:ext>
            </c:extLst>
          </c:dPt>
          <c:dPt>
            <c:idx val="3"/>
            <c:bubble3D val="0"/>
            <c:spPr>
              <a:solidFill>
                <a:srgbClr val="002060"/>
              </a:solidFill>
              <a:ln w="25400">
                <a:solidFill>
                  <a:schemeClr val="bg1"/>
                </a:solidFill>
              </a:ln>
              <a:effectLst/>
            </c:spPr>
            <c:extLst>
              <c:ext xmlns:c16="http://schemas.microsoft.com/office/drawing/2014/chart" uri="{C3380CC4-5D6E-409C-BE32-E72D297353CC}">
                <c16:uniqueId val="{00000007-894C-45D2-88F2-FB8B7CF17DEE}"/>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5.7</c:v>
                </c:pt>
                <c:pt idx="1">
                  <c:v>4.3</c:v>
                </c:pt>
                <c:pt idx="2">
                  <c:v>3.5</c:v>
                </c:pt>
                <c:pt idx="3">
                  <c:v>4.5</c:v>
                </c:pt>
              </c:numCache>
            </c:numRef>
          </c:val>
          <c:extLst>
            <c:ext xmlns:c16="http://schemas.microsoft.com/office/drawing/2014/chart" uri="{C3380CC4-5D6E-409C-BE32-E72D297353CC}">
              <c16:uniqueId val="{00000008-894C-45D2-88F2-FB8B7CF17D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explosion val="3"/>
          <c:dPt>
            <c:idx val="0"/>
            <c:bubble3D val="0"/>
            <c:spPr>
              <a:solidFill>
                <a:schemeClr val="accent2"/>
              </a:solidFill>
              <a:ln w="25400">
                <a:solidFill>
                  <a:schemeClr val="bg1"/>
                </a:solidFill>
              </a:ln>
              <a:effectLst/>
            </c:spPr>
            <c:extLst>
              <c:ext xmlns:c16="http://schemas.microsoft.com/office/drawing/2014/chart" uri="{C3380CC4-5D6E-409C-BE32-E72D297353CC}">
                <c16:uniqueId val="{00000001-DA93-4B01-B741-44B31495505A}"/>
              </c:ext>
            </c:extLst>
          </c:dPt>
          <c:dPt>
            <c:idx val="1"/>
            <c:bubble3D val="0"/>
            <c:spPr>
              <a:solidFill>
                <a:srgbClr val="838383"/>
              </a:solidFill>
              <a:ln w="25400">
                <a:solidFill>
                  <a:schemeClr val="bg1"/>
                </a:solidFill>
              </a:ln>
              <a:effectLst/>
            </c:spPr>
            <c:extLst>
              <c:ext xmlns:c16="http://schemas.microsoft.com/office/drawing/2014/chart" uri="{C3380CC4-5D6E-409C-BE32-E72D297353CC}">
                <c16:uniqueId val="{00000003-DA93-4B01-B741-44B31495505A}"/>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DA93-4B01-B741-44B31495505A}"/>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4.8</c:v>
                </c:pt>
                <c:pt idx="1">
                  <c:v>3.6</c:v>
                </c:pt>
                <c:pt idx="2">
                  <c:v>6.2</c:v>
                </c:pt>
              </c:numCache>
            </c:numRef>
          </c:val>
          <c:extLst>
            <c:ext xmlns:c16="http://schemas.microsoft.com/office/drawing/2014/chart" uri="{C3380CC4-5D6E-409C-BE32-E72D297353CC}">
              <c16:uniqueId val="{00000006-DA93-4B01-B741-44B31495505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18774357750734"/>
          <c:y val="2.2520644990326407E-2"/>
          <c:w val="0.70687892706593491"/>
          <c:h val="0.90439888771251253"/>
        </c:manualLayout>
      </c:layout>
      <c:area3DChart>
        <c:grouping val="standard"/>
        <c:varyColors val="0"/>
        <c:ser>
          <c:idx val="0"/>
          <c:order val="0"/>
          <c:tx>
            <c:strRef>
              <c:f>Sheet1!$B$1</c:f>
              <c:strCache>
                <c:ptCount val="1"/>
                <c:pt idx="0">
                  <c:v>Series 1</c:v>
                </c:pt>
              </c:strCache>
            </c:strRef>
          </c:tx>
          <c:spPr>
            <a:solidFill>
              <a:schemeClr val="accent2"/>
            </a:solidFill>
            <a:ln>
              <a:noFill/>
            </a:ln>
            <a:effectLst/>
            <a:sp3d>
              <a:contourClr>
                <a:schemeClr val="accent2"/>
              </a:contourClr>
            </a:sp3d>
          </c:spPr>
          <c:cat>
            <c:strRef>
              <c:f>Sheet1!$A$2:$A$6</c:f>
              <c:strCache>
                <c:ptCount val="5"/>
                <c:pt idx="0">
                  <c:v>jan</c:v>
                </c:pt>
                <c:pt idx="1">
                  <c:v>feb</c:v>
                </c:pt>
                <c:pt idx="2">
                  <c:v>mar</c:v>
                </c:pt>
                <c:pt idx="3">
                  <c:v>apr</c:v>
                </c:pt>
                <c:pt idx="4">
                  <c:v>may</c:v>
                </c:pt>
              </c:strCache>
            </c:strRef>
          </c:cat>
          <c:val>
            <c:numRef>
              <c:f>Sheet1!$B$2:$B$6</c:f>
              <c:numCache>
                <c:formatCode>General</c:formatCode>
                <c:ptCount val="5"/>
                <c:pt idx="0">
                  <c:v>32</c:v>
                </c:pt>
                <c:pt idx="1">
                  <c:v>20</c:v>
                </c:pt>
                <c:pt idx="2">
                  <c:v>25</c:v>
                </c:pt>
                <c:pt idx="3">
                  <c:v>12</c:v>
                </c:pt>
                <c:pt idx="4">
                  <c:v>15</c:v>
                </c:pt>
              </c:numCache>
            </c:numRef>
          </c:val>
          <c:extLst>
            <c:ext xmlns:c16="http://schemas.microsoft.com/office/drawing/2014/chart" uri="{C3380CC4-5D6E-409C-BE32-E72D297353CC}">
              <c16:uniqueId val="{00000000-7CF4-4ED7-981D-A629DD3500A7}"/>
            </c:ext>
          </c:extLst>
        </c:ser>
        <c:ser>
          <c:idx val="1"/>
          <c:order val="1"/>
          <c:tx>
            <c:strRef>
              <c:f>Sheet1!$C$1</c:f>
              <c:strCache>
                <c:ptCount val="1"/>
                <c:pt idx="0">
                  <c:v>Series 2</c:v>
                </c:pt>
              </c:strCache>
            </c:strRef>
          </c:tx>
          <c:spPr>
            <a:solidFill>
              <a:schemeClr val="accent4"/>
            </a:solidFill>
            <a:ln>
              <a:noFill/>
            </a:ln>
            <a:effectLst/>
            <a:sp3d/>
          </c:spPr>
          <c:cat>
            <c:strRef>
              <c:f>Sheet1!$A$2:$A$6</c:f>
              <c:strCache>
                <c:ptCount val="5"/>
                <c:pt idx="0">
                  <c:v>jan</c:v>
                </c:pt>
                <c:pt idx="1">
                  <c:v>feb</c:v>
                </c:pt>
                <c:pt idx="2">
                  <c:v>mar</c:v>
                </c:pt>
                <c:pt idx="3">
                  <c:v>apr</c:v>
                </c:pt>
                <c:pt idx="4">
                  <c:v>may</c:v>
                </c:pt>
              </c:strCache>
            </c:strRef>
          </c:cat>
          <c:val>
            <c:numRef>
              <c:f>Sheet1!$C$2:$C$6</c:f>
              <c:numCache>
                <c:formatCode>General</c:formatCode>
                <c:ptCount val="5"/>
                <c:pt idx="0">
                  <c:v>12</c:v>
                </c:pt>
                <c:pt idx="1">
                  <c:v>25</c:v>
                </c:pt>
                <c:pt idx="2">
                  <c:v>12</c:v>
                </c:pt>
                <c:pt idx="3">
                  <c:v>21</c:v>
                </c:pt>
                <c:pt idx="4">
                  <c:v>25</c:v>
                </c:pt>
              </c:numCache>
            </c:numRef>
          </c:val>
          <c:extLst>
            <c:ext xmlns:c16="http://schemas.microsoft.com/office/drawing/2014/chart" uri="{C3380CC4-5D6E-409C-BE32-E72D297353CC}">
              <c16:uniqueId val="{00000001-7CF4-4ED7-981D-A629DD3500A7}"/>
            </c:ext>
          </c:extLst>
        </c:ser>
        <c:dLbls>
          <c:showLegendKey val="0"/>
          <c:showVal val="0"/>
          <c:showCatName val="0"/>
          <c:showSerName val="0"/>
          <c:showPercent val="0"/>
          <c:showBubbleSize val="0"/>
        </c:dLbls>
        <c:axId val="121935744"/>
        <c:axId val="121937280"/>
        <c:axId val="121490048"/>
      </c:area3DChart>
      <c:catAx>
        <c:axId val="1219357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crossAx val="121937280"/>
        <c:crosses val="autoZero"/>
        <c:auto val="1"/>
        <c:lblAlgn val="ctr"/>
        <c:lblOffset val="100"/>
        <c:noMultiLvlLbl val="0"/>
      </c:catAx>
      <c:valAx>
        <c:axId val="121937280"/>
        <c:scaling>
          <c:orientation val="minMax"/>
        </c:scaling>
        <c:delete val="0"/>
        <c:axPos val="l"/>
        <c:majorGridlines>
          <c:spPr>
            <a:ln w="9525" cap="flat" cmpd="sng" algn="ctr">
              <a:solidFill>
                <a:schemeClr val="accent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crossAx val="121935744"/>
        <c:crosses val="autoZero"/>
        <c:crossBetween val="midCat"/>
      </c:valAx>
      <c:serAx>
        <c:axId val="121490048"/>
        <c:scaling>
          <c:orientation val="minMax"/>
        </c:scaling>
        <c:delete val="1"/>
        <c:axPos val="b"/>
        <c:majorTickMark val="out"/>
        <c:minorTickMark val="none"/>
        <c:tickLblPos val="none"/>
        <c:crossAx val="121937280"/>
        <c:crosses val="autoZero"/>
      </c:serAx>
      <c:spPr>
        <a:noFill/>
        <a:ln>
          <a:noFill/>
        </a:ln>
        <a:effectLst/>
      </c:spPr>
    </c:plotArea>
    <c:legend>
      <c:legendPos val="l"/>
      <c:layout>
        <c:manualLayout>
          <c:xMode val="edge"/>
          <c:yMode val="edge"/>
          <c:x val="7.5757575757575794E-3"/>
          <c:y val="0.39327181858949189"/>
          <c:w val="0.20117316217825712"/>
          <c:h val="0.3514264092781753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14A92A-3007-409F-A6C1-7DEB7703F8D1}" type="datetimeFigureOut">
              <a:rPr lang="en-US" smtClean="0"/>
              <a:pPr/>
              <a:t>9/20/2023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4935B0-4F88-4C83-9039-E77F8F46841D}" type="slidenum">
              <a:rPr lang="en-US" smtClean="0"/>
              <a:pPr/>
              <a:t>‹#›</a:t>
            </a:fld>
            <a:endParaRPr lang="en-US"/>
          </a:p>
        </p:txBody>
      </p:sp>
    </p:spTree>
    <p:extLst>
      <p:ext uri="{BB962C8B-B14F-4D97-AF65-F5344CB8AC3E}">
        <p14:creationId xmlns:p14="http://schemas.microsoft.com/office/powerpoint/2010/main" val="3451106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0658D-A6B1-4592-B6AD-FB524B0CE16D}" type="datetimeFigureOut">
              <a:rPr lang="en-US" smtClean="0"/>
              <a:pPr/>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4F3B30-B598-46A1-A9C6-A09FA403191F}" type="slidenum">
              <a:rPr lang="en-US" smtClean="0"/>
              <a:pPr/>
              <a:t>‹#›</a:t>
            </a:fld>
            <a:endParaRPr lang="en-US"/>
          </a:p>
        </p:txBody>
      </p:sp>
    </p:spTree>
    <p:extLst>
      <p:ext uri="{BB962C8B-B14F-4D97-AF65-F5344CB8AC3E}">
        <p14:creationId xmlns:p14="http://schemas.microsoft.com/office/powerpoint/2010/main" val="1521054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Increasing work RVU from .61 to .93, which reflects the work RVU of CPT code 99202 which has a similar work time.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997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157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787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220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317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967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319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there</a:t>
            </a:r>
            <a:r>
              <a:rPr lang="en-US" baseline="0" dirty="0"/>
              <a:t> is an approved list of services. It is not necessarily based on hours.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59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308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22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13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16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providers can enroll as soon as the final rule is published, but cannot deliver services until 1/1/24.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288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959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37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Upward adjustment of 19.1% for the work RVUs for these services. Alternatively, they inquire</a:t>
            </a:r>
            <a:r>
              <a:rPr lang="en-US" baseline="0" dirty="0"/>
              <a:t> if a 50% increase would be better – which is what they did for psychotherapy crisis services, as required by the CAA.</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7DFE0D-C3EF-4268-A288-144CBFB981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962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11.png"/><Relationship Id="rId4" Type="http://schemas.microsoft.com/office/2007/relationships/hdphoto" Target="../media/hdphoto2.wdp"/></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8" Type="http://schemas.openxmlformats.org/officeDocument/2006/relationships/hyperlink" Target="https://www.linkedin.com/company/legal-action-center/" TargetMode="External"/><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4.svg"/><Relationship Id="rId2" Type="http://schemas.openxmlformats.org/officeDocument/2006/relationships/hyperlink" Target="https://twitter.com/lac_news" TargetMode="External"/><Relationship Id="rId1" Type="http://schemas.openxmlformats.org/officeDocument/2006/relationships/slideMaster" Target="../slideMasters/slideMaster4.xml"/><Relationship Id="rId6" Type="http://schemas.openxmlformats.org/officeDocument/2006/relationships/hyperlink" Target="https://www.facebook.com/legalactioncenter" TargetMode="External"/><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31.png"/><Relationship Id="rId4" Type="http://schemas.openxmlformats.org/officeDocument/2006/relationships/hyperlink" Target="https://www.instagram.com/legalactioncenter/" TargetMode="External"/><Relationship Id="rId9" Type="http://schemas.openxmlformats.org/officeDocument/2006/relationships/image" Target="../media/image42.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lac.org/" TargetMode="External"/><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www.changingthenarrative.news/stigmatizing-language" TargetMode="External"/><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s://www.poz.com/basics/hiv-basics/hiv-language" TargetMode="External"/><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11.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s://www.lac.org/assets/files/legal-services-poster-1.pdf" TargetMode="External"/><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hyperlink" Target="http://www.opioidresponsenetwork.org/" TargetMode="External"/><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hyperlink" Target="mailto:orn@aaap.org" TargetMode="Externa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opioidresponsenetwork.org/" TargetMode="External"/><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hyperlink" Target="mailto:orn@aaap.org" TargetMode="Externa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s://www.lac.org/major-project/champ" TargetMode="External"/><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SAM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35B2A3-248C-47BF-83AA-5E9EBB0154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2875" y="2462161"/>
            <a:ext cx="9246250" cy="1933678"/>
          </a:xfrm>
          <a:prstGeom prst="rect">
            <a:avLst/>
          </a:prstGeom>
        </p:spPr>
      </p:pic>
    </p:spTree>
    <p:custDataLst>
      <p:tags r:id="rId1"/>
    </p:custDataLst>
    <p:extLst>
      <p:ext uri="{BB962C8B-B14F-4D97-AF65-F5344CB8AC3E}">
        <p14:creationId xmlns:p14="http://schemas.microsoft.com/office/powerpoint/2010/main" val="59114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large white building&#10;&#10;Description automatically generated">
            <a:extLst>
              <a:ext uri="{FF2B5EF4-FFF2-40B4-BE49-F238E27FC236}">
                <a16:creationId xmlns:a16="http://schemas.microsoft.com/office/drawing/2014/main" id="{391EDDAF-0F36-4004-802B-EE58C7D062AB}"/>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3451" r="18596" b="10995"/>
          <a:stretch/>
        </p:blipFill>
        <p:spPr>
          <a:xfrm>
            <a:off x="3818019" y="-16042"/>
            <a:ext cx="8373981" cy="5181453"/>
          </a:xfrm>
          <a:prstGeom prst="rect">
            <a:avLst/>
          </a:prstGeom>
        </p:spPr>
      </p:pic>
      <p:sp>
        <p:nvSpPr>
          <p:cNvPr id="14" name="object 5">
            <a:extLst>
              <a:ext uri="{FF2B5EF4-FFF2-40B4-BE49-F238E27FC236}">
                <a16:creationId xmlns:a16="http://schemas.microsoft.com/office/drawing/2014/main" id="{F61756C6-DF7A-4047-87F7-ECF69894DEB0}"/>
              </a:ext>
            </a:extLst>
          </p:cNvPr>
          <p:cNvSpPr/>
          <p:nvPr userDrawn="1"/>
        </p:nvSpPr>
        <p:spPr>
          <a:xfrm>
            <a:off x="1418" y="2646947"/>
            <a:ext cx="10855986" cy="4211053"/>
          </a:xfrm>
          <a:custGeom>
            <a:avLst/>
            <a:gdLst/>
            <a:ahLst/>
            <a:cxnLst/>
            <a:rect l="l" t="t" r="r" b="b"/>
            <a:pathLst>
              <a:path w="15618460" h="7312025">
                <a:moveTo>
                  <a:pt x="0" y="7311499"/>
                </a:moveTo>
                <a:lnTo>
                  <a:pt x="0" y="0"/>
                </a:lnTo>
                <a:lnTo>
                  <a:pt x="15617964" y="0"/>
                </a:lnTo>
                <a:lnTo>
                  <a:pt x="15617964" y="7311499"/>
                </a:lnTo>
                <a:lnTo>
                  <a:pt x="0" y="7311499"/>
                </a:lnTo>
                <a:close/>
              </a:path>
            </a:pathLst>
          </a:custGeom>
          <a:solidFill>
            <a:srgbClr val="06204C">
              <a:alpha val="98000"/>
            </a:srgbClr>
          </a:solidFill>
        </p:spPr>
        <p:txBody>
          <a:bodyPr wrap="square" lIns="0" tIns="0" rIns="0" bIns="0" rtlCol="0"/>
          <a:lstStyle/>
          <a:p>
            <a:endParaRPr dirty="0"/>
          </a:p>
        </p:txBody>
      </p:sp>
      <p:sp>
        <p:nvSpPr>
          <p:cNvPr id="15" name="object 3">
            <a:extLst>
              <a:ext uri="{FF2B5EF4-FFF2-40B4-BE49-F238E27FC236}">
                <a16:creationId xmlns:a16="http://schemas.microsoft.com/office/drawing/2014/main" id="{61A1EE14-36AD-4174-81E2-C1D534B451FA}"/>
              </a:ext>
            </a:extLst>
          </p:cNvPr>
          <p:cNvSpPr/>
          <p:nvPr userDrawn="1"/>
        </p:nvSpPr>
        <p:spPr>
          <a:xfrm>
            <a:off x="0" y="2358189"/>
            <a:ext cx="10857404" cy="296705"/>
          </a:xfrm>
          <a:custGeom>
            <a:avLst/>
            <a:gdLst/>
            <a:ahLst/>
            <a:cxnLst/>
            <a:rect l="l" t="t" r="r" b="b"/>
            <a:pathLst>
              <a:path w="15615285" h="354330">
                <a:moveTo>
                  <a:pt x="0" y="0"/>
                </a:moveTo>
                <a:lnTo>
                  <a:pt x="15615184" y="0"/>
                </a:lnTo>
                <a:lnTo>
                  <a:pt x="15615184" y="353968"/>
                </a:lnTo>
                <a:lnTo>
                  <a:pt x="0" y="353968"/>
                </a:lnTo>
                <a:lnTo>
                  <a:pt x="0" y="0"/>
                </a:lnTo>
                <a:close/>
              </a:path>
            </a:pathLst>
          </a:custGeom>
          <a:solidFill>
            <a:srgbClr val="06204C">
              <a:alpha val="62000"/>
            </a:srgbClr>
          </a:solidFill>
        </p:spPr>
        <p:txBody>
          <a:bodyPr wrap="square" lIns="0" tIns="0" rIns="0" bIns="0" rtlCol="0"/>
          <a:lstStyle/>
          <a:p>
            <a:endParaRPr dirty="0"/>
          </a:p>
        </p:txBody>
      </p:sp>
      <p:sp>
        <p:nvSpPr>
          <p:cNvPr id="16" name="object 9">
            <a:extLst>
              <a:ext uri="{FF2B5EF4-FFF2-40B4-BE49-F238E27FC236}">
                <a16:creationId xmlns:a16="http://schemas.microsoft.com/office/drawing/2014/main" id="{1BCD5304-1A5F-4598-BC9C-8156BE472439}"/>
              </a:ext>
            </a:extLst>
          </p:cNvPr>
          <p:cNvSpPr/>
          <p:nvPr userDrawn="1"/>
        </p:nvSpPr>
        <p:spPr>
          <a:xfrm>
            <a:off x="596484" y="279465"/>
            <a:ext cx="2194843" cy="2078724"/>
          </a:xfrm>
          <a:prstGeom prst="rect">
            <a:avLst/>
          </a:prstGeom>
          <a:blipFill>
            <a:blip r:embed="rId5" cstate="print"/>
            <a:stretch>
              <a:fillRect/>
            </a:stretch>
          </a:blipFill>
        </p:spPr>
        <p:txBody>
          <a:bodyPr wrap="square" lIns="0" tIns="0" rIns="0" bIns="0" rtlCol="0"/>
          <a:lstStyle/>
          <a:p>
            <a:endParaRPr dirty="0"/>
          </a:p>
        </p:txBody>
      </p:sp>
      <p:sp>
        <p:nvSpPr>
          <p:cNvPr id="17" name="Title 16"/>
          <p:cNvSpPr>
            <a:spLocks noGrp="1"/>
          </p:cNvSpPr>
          <p:nvPr>
            <p:ph type="title" hasCustomPrompt="1"/>
          </p:nvPr>
        </p:nvSpPr>
        <p:spPr>
          <a:xfrm>
            <a:off x="1009102" y="4000269"/>
            <a:ext cx="8841336" cy="716109"/>
          </a:xfrm>
          <a:prstGeom prst="rect">
            <a:avLst/>
          </a:prstGeom>
        </p:spPr>
        <p:txBody>
          <a:bodyPr anchor="ctr"/>
          <a:lstStyle>
            <a:lvl1pPr>
              <a:defRPr sz="48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title</a:t>
            </a:r>
          </a:p>
        </p:txBody>
      </p:sp>
      <p:sp>
        <p:nvSpPr>
          <p:cNvPr id="19" name="Text Placeholder 18"/>
          <p:cNvSpPr>
            <a:spLocks noGrp="1"/>
          </p:cNvSpPr>
          <p:nvPr>
            <p:ph type="body" sz="quarter" idx="10" hasCustomPrompt="1"/>
          </p:nvPr>
        </p:nvSpPr>
        <p:spPr>
          <a:xfrm>
            <a:off x="1009102" y="4716463"/>
            <a:ext cx="8841336" cy="738187"/>
          </a:xfrm>
          <a:prstGeom prst="rect">
            <a:avLst/>
          </a:prstGeom>
        </p:spPr>
        <p:txBody>
          <a:bodyPr anchor="ctr"/>
          <a:lstStyle>
            <a:lvl1pPr marL="0" indent="0">
              <a:buNone/>
              <a:defRPr sz="360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Click here to edit subtitle</a:t>
            </a:r>
          </a:p>
        </p:txBody>
      </p:sp>
    </p:spTree>
    <p:custDataLst>
      <p:tags r:id="rId1"/>
    </p:custDataLst>
    <p:extLst>
      <p:ext uri="{BB962C8B-B14F-4D97-AF65-F5344CB8AC3E}">
        <p14:creationId xmlns:p14="http://schemas.microsoft.com/office/powerpoint/2010/main" val="24959680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6089" y="342547"/>
            <a:ext cx="11559822" cy="1325563"/>
          </a:xfrm>
          <a:prstGeom prst="rect">
            <a:avLst/>
          </a:prstGeom>
        </p:spPr>
        <p:txBody>
          <a:bodyPr/>
          <a:lstStyle>
            <a:lvl1pPr>
              <a:defRPr sz="4800" b="1"/>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1D3F8150-557D-7547-AC89-CE95959384FA}"/>
              </a:ext>
            </a:extLst>
          </p:cNvPr>
          <p:cNvPicPr>
            <a:picLocks noChangeAspect="1"/>
          </p:cNvPicPr>
          <p:nvPr userDrawn="1"/>
        </p:nvPicPr>
        <p:blipFill>
          <a:blip r:embed="rId2"/>
          <a:stretch>
            <a:fillRect/>
          </a:stretch>
        </p:blipFill>
        <p:spPr>
          <a:xfrm>
            <a:off x="-172861" y="5863959"/>
            <a:ext cx="3893037" cy="1325563"/>
          </a:xfrm>
          <a:prstGeom prst="rect">
            <a:avLst/>
          </a:prstGeom>
        </p:spPr>
      </p:pic>
    </p:spTree>
    <p:extLst>
      <p:ext uri="{BB962C8B-B14F-4D97-AF65-F5344CB8AC3E}">
        <p14:creationId xmlns:p14="http://schemas.microsoft.com/office/powerpoint/2010/main" val="41706854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ocial media and contact">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C9C46ECE-9987-FA48-9C37-986F67150C28}"/>
              </a:ext>
            </a:extLst>
          </p:cNvPr>
          <p:cNvPicPr>
            <a:picLocks noChangeAspect="1"/>
          </p:cNvPicPr>
          <p:nvPr userDrawn="1"/>
        </p:nvPicPr>
        <p:blipFill>
          <a:blip r:embed="rId3"/>
          <a:stretch>
            <a:fillRect/>
          </a:stretch>
        </p:blipFill>
        <p:spPr>
          <a:xfrm>
            <a:off x="1143563" y="3835564"/>
            <a:ext cx="823975" cy="823975"/>
          </a:xfrm>
          <a:prstGeom prst="rect">
            <a:avLst/>
          </a:prstGeom>
        </p:spPr>
      </p:pic>
      <p:pic>
        <p:nvPicPr>
          <p:cNvPr id="8" name="Picture 7">
            <a:hlinkClick r:id="rId4"/>
            <a:extLst>
              <a:ext uri="{FF2B5EF4-FFF2-40B4-BE49-F238E27FC236}">
                <a16:creationId xmlns:a16="http://schemas.microsoft.com/office/drawing/2014/main" id="{7958ED91-2A39-9F45-A9FA-CD6A97853CF7}"/>
              </a:ext>
            </a:extLst>
          </p:cNvPr>
          <p:cNvPicPr>
            <a:picLocks noChangeAspect="1"/>
          </p:cNvPicPr>
          <p:nvPr userDrawn="1"/>
        </p:nvPicPr>
        <p:blipFill>
          <a:blip r:embed="rId5"/>
          <a:stretch>
            <a:fillRect/>
          </a:stretch>
        </p:blipFill>
        <p:spPr>
          <a:xfrm>
            <a:off x="2218061" y="2751364"/>
            <a:ext cx="916477" cy="916477"/>
          </a:xfrm>
          <a:prstGeom prst="rect">
            <a:avLst/>
          </a:prstGeom>
        </p:spPr>
      </p:pic>
      <p:pic>
        <p:nvPicPr>
          <p:cNvPr id="10" name="Picture 9">
            <a:hlinkClick r:id="rId6"/>
            <a:extLst>
              <a:ext uri="{FF2B5EF4-FFF2-40B4-BE49-F238E27FC236}">
                <a16:creationId xmlns:a16="http://schemas.microsoft.com/office/drawing/2014/main" id="{2A39BA74-3F13-D242-9CA7-83618ED1056F}"/>
              </a:ext>
            </a:extLst>
          </p:cNvPr>
          <p:cNvPicPr>
            <a:picLocks noChangeAspect="1"/>
          </p:cNvPicPr>
          <p:nvPr userDrawn="1"/>
        </p:nvPicPr>
        <p:blipFill>
          <a:blip r:embed="rId7"/>
          <a:stretch>
            <a:fillRect/>
          </a:stretch>
        </p:blipFill>
        <p:spPr>
          <a:xfrm>
            <a:off x="997601" y="2650134"/>
            <a:ext cx="1115900" cy="1115900"/>
          </a:xfrm>
          <a:prstGeom prst="rect">
            <a:avLst/>
          </a:prstGeom>
        </p:spPr>
      </p:pic>
      <p:pic>
        <p:nvPicPr>
          <p:cNvPr id="12" name="Picture 11">
            <a:hlinkClick r:id="rId8"/>
            <a:extLst>
              <a:ext uri="{FF2B5EF4-FFF2-40B4-BE49-F238E27FC236}">
                <a16:creationId xmlns:a16="http://schemas.microsoft.com/office/drawing/2014/main" id="{7D8035F2-12F3-0749-86C1-0D06199BF1CE}"/>
              </a:ext>
            </a:extLst>
          </p:cNvPr>
          <p:cNvPicPr>
            <a:picLocks noChangeAspect="1"/>
          </p:cNvPicPr>
          <p:nvPr userDrawn="1"/>
        </p:nvPicPr>
        <p:blipFill>
          <a:blip r:embed="rId9"/>
          <a:stretch>
            <a:fillRect/>
          </a:stretch>
        </p:blipFill>
        <p:spPr>
          <a:xfrm>
            <a:off x="2322832" y="3910109"/>
            <a:ext cx="706936" cy="706936"/>
          </a:xfrm>
          <a:prstGeom prst="rect">
            <a:avLst/>
          </a:prstGeom>
        </p:spPr>
      </p:pic>
      <p:pic>
        <p:nvPicPr>
          <p:cNvPr id="17" name="Picture 16">
            <a:extLst>
              <a:ext uri="{FF2B5EF4-FFF2-40B4-BE49-F238E27FC236}">
                <a16:creationId xmlns:a16="http://schemas.microsoft.com/office/drawing/2014/main" id="{BEDF4CCF-5F78-9840-87C7-DAF23BFBFE29}"/>
              </a:ext>
            </a:extLst>
          </p:cNvPr>
          <p:cNvPicPr>
            <a:picLocks noChangeAspect="1"/>
          </p:cNvPicPr>
          <p:nvPr userDrawn="1"/>
        </p:nvPicPr>
        <p:blipFill>
          <a:blip r:embed="rId10"/>
          <a:stretch>
            <a:fillRect/>
          </a:stretch>
        </p:blipFill>
        <p:spPr>
          <a:xfrm>
            <a:off x="-172861" y="5863959"/>
            <a:ext cx="3893037" cy="1325563"/>
          </a:xfrm>
          <a:prstGeom prst="rect">
            <a:avLst/>
          </a:prstGeom>
        </p:spPr>
      </p:pic>
      <p:sp>
        <p:nvSpPr>
          <p:cNvPr id="18" name="Title 1">
            <a:extLst>
              <a:ext uri="{FF2B5EF4-FFF2-40B4-BE49-F238E27FC236}">
                <a16:creationId xmlns:a16="http://schemas.microsoft.com/office/drawing/2014/main" id="{2AE532A1-0D7E-DB47-9233-33254B06CDC9}"/>
              </a:ext>
            </a:extLst>
          </p:cNvPr>
          <p:cNvSpPr>
            <a:spLocks noGrp="1"/>
          </p:cNvSpPr>
          <p:nvPr>
            <p:ph type="title" hasCustomPrompt="1"/>
          </p:nvPr>
        </p:nvSpPr>
        <p:spPr>
          <a:xfrm>
            <a:off x="316089" y="342547"/>
            <a:ext cx="11559822" cy="1325563"/>
          </a:xfrm>
          <a:prstGeom prst="rect">
            <a:avLst/>
          </a:prstGeom>
        </p:spPr>
        <p:txBody>
          <a:bodyPr/>
          <a:lstStyle>
            <a:lvl1pPr algn="ctr">
              <a:defRPr sz="4800" b="1"/>
            </a:lvl1pPr>
          </a:lstStyle>
          <a:p>
            <a:r>
              <a:rPr lang="en-US" dirty="0"/>
              <a:t>Stay in touch!</a:t>
            </a:r>
          </a:p>
        </p:txBody>
      </p:sp>
      <p:sp>
        <p:nvSpPr>
          <p:cNvPr id="19" name="Subtitle 2">
            <a:extLst>
              <a:ext uri="{FF2B5EF4-FFF2-40B4-BE49-F238E27FC236}">
                <a16:creationId xmlns:a16="http://schemas.microsoft.com/office/drawing/2014/main" id="{F2085B2E-EFD6-DF48-A2DD-96C0A82A708D}"/>
              </a:ext>
            </a:extLst>
          </p:cNvPr>
          <p:cNvSpPr txBox="1">
            <a:spLocks/>
          </p:cNvSpPr>
          <p:nvPr userDrawn="1"/>
        </p:nvSpPr>
        <p:spPr>
          <a:xfrm>
            <a:off x="7890932" y="3208084"/>
            <a:ext cx="3482622"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8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4000" b="1" u="sng" dirty="0" err="1">
                <a:solidFill>
                  <a:schemeClr val="accent1"/>
                </a:solidFill>
                <a:latin typeface="Effra" panose="020B0603020203020204" pitchFamily="34" charset="0"/>
              </a:rPr>
              <a:t>www.lac.org</a:t>
            </a:r>
            <a:endParaRPr lang="en-US" sz="4000" b="1" u="sng" dirty="0">
              <a:solidFill>
                <a:schemeClr val="accent1"/>
              </a:solidFill>
              <a:latin typeface="Effra" panose="020B0603020203020204" pitchFamily="34" charset="0"/>
            </a:endParaRPr>
          </a:p>
        </p:txBody>
      </p:sp>
      <p:pic>
        <p:nvPicPr>
          <p:cNvPr id="20" name="Graphic 19">
            <a:extLst>
              <a:ext uri="{FF2B5EF4-FFF2-40B4-BE49-F238E27FC236}">
                <a16:creationId xmlns:a16="http://schemas.microsoft.com/office/drawing/2014/main" id="{E4B74450-A26E-0345-922A-C858EF03178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4913514" y="1990268"/>
            <a:ext cx="2254553" cy="2254553"/>
          </a:xfrm>
          <a:prstGeom prst="rect">
            <a:avLst/>
          </a:prstGeom>
        </p:spPr>
      </p:pic>
      <p:sp>
        <p:nvSpPr>
          <p:cNvPr id="21" name="Subtitle 2">
            <a:extLst>
              <a:ext uri="{FF2B5EF4-FFF2-40B4-BE49-F238E27FC236}">
                <a16:creationId xmlns:a16="http://schemas.microsoft.com/office/drawing/2014/main" id="{2F4EBA68-900F-4B4B-8461-5D5F7B2DA6AA}"/>
              </a:ext>
            </a:extLst>
          </p:cNvPr>
          <p:cNvSpPr txBox="1">
            <a:spLocks/>
          </p:cNvSpPr>
          <p:nvPr userDrawn="1"/>
        </p:nvSpPr>
        <p:spPr>
          <a:xfrm>
            <a:off x="4158862" y="4244821"/>
            <a:ext cx="3763855"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8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sz="2400" b="0" dirty="0">
                <a:solidFill>
                  <a:srgbClr val="041E26"/>
                </a:solidFill>
                <a:latin typeface="Effra" panose="020B0603020203020204" pitchFamily="34" charset="0"/>
              </a:rPr>
              <a:t>If you have any questions, you can contact us at </a:t>
            </a:r>
            <a:br>
              <a:rPr lang="en-US" sz="2400" b="0" dirty="0">
                <a:solidFill>
                  <a:srgbClr val="041E26"/>
                </a:solidFill>
                <a:latin typeface="Effra" panose="020B0603020203020204" pitchFamily="34" charset="0"/>
              </a:rPr>
            </a:br>
            <a:r>
              <a:rPr lang="en-US" sz="2400" b="1" dirty="0">
                <a:solidFill>
                  <a:srgbClr val="041E26"/>
                </a:solidFill>
                <a:latin typeface="Effra" panose="020B0603020203020204" pitchFamily="34" charset="0"/>
              </a:rPr>
              <a:t>212-243-1313</a:t>
            </a:r>
            <a:r>
              <a:rPr lang="en-US" sz="2400" b="0" dirty="0">
                <a:solidFill>
                  <a:srgbClr val="041E26"/>
                </a:solidFill>
                <a:latin typeface="Effra" panose="020B0603020203020204" pitchFamily="34" charset="0"/>
              </a:rPr>
              <a:t>.</a:t>
            </a:r>
          </a:p>
        </p:txBody>
      </p:sp>
    </p:spTree>
    <p:extLst>
      <p:ext uri="{BB962C8B-B14F-4D97-AF65-F5344CB8AC3E}">
        <p14:creationId xmlns:p14="http://schemas.microsoft.com/office/powerpoint/2010/main" val="17635027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F4D99-9694-5E41-8489-3D168915748E}"/>
              </a:ext>
            </a:extLst>
          </p:cNvPr>
          <p:cNvPicPr>
            <a:picLocks noChangeAspect="1"/>
          </p:cNvPicPr>
          <p:nvPr userDrawn="1"/>
        </p:nvPicPr>
        <p:blipFill>
          <a:blip r:embed="rId2"/>
          <a:stretch>
            <a:fillRect/>
          </a:stretch>
        </p:blipFill>
        <p:spPr>
          <a:xfrm>
            <a:off x="-172861" y="5863959"/>
            <a:ext cx="3893037" cy="1325563"/>
          </a:xfrm>
          <a:prstGeom prst="rect">
            <a:avLst/>
          </a:prstGeom>
        </p:spPr>
      </p:pic>
    </p:spTree>
    <p:extLst>
      <p:ext uri="{BB962C8B-B14F-4D97-AF65-F5344CB8AC3E}">
        <p14:creationId xmlns:p14="http://schemas.microsoft.com/office/powerpoint/2010/main" val="30660701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6592" y="343605"/>
            <a:ext cx="4529226" cy="1304573"/>
          </a:xfrm>
          <a:prstGeom prst="rect">
            <a:avLst/>
          </a:prstGeom>
        </p:spPr>
        <p:txBody>
          <a:bodyPr anchor="b"/>
          <a:lstStyle>
            <a:lvl1pPr>
              <a:defRPr sz="40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496182" y="373415"/>
            <a:ext cx="6172200" cy="5403850"/>
          </a:xfrm>
          <a:prstGeom prst="rect">
            <a:avLst/>
          </a:prstGeom>
        </p:spPr>
        <p:txBody>
          <a:bodyPr anchor="t"/>
          <a:lstStyle>
            <a:lvl1pPr marL="0" indent="0">
              <a:buNone/>
              <a:defRPr sz="32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7166592" y="1965677"/>
            <a:ext cx="4529226" cy="3811588"/>
          </a:xfrm>
          <a:prstGeom prst="rect">
            <a:avLst/>
          </a:prstGeom>
        </p:spPr>
        <p:txBody>
          <a:bodyPr/>
          <a:lstStyle>
            <a:lvl1pPr marL="0" indent="0">
              <a:buNone/>
              <a:defRPr sz="20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2F657B27-7F66-334D-9D0C-3CCB57AF941B}"/>
              </a:ext>
            </a:extLst>
          </p:cNvPr>
          <p:cNvPicPr>
            <a:picLocks noChangeAspect="1"/>
          </p:cNvPicPr>
          <p:nvPr userDrawn="1"/>
        </p:nvPicPr>
        <p:blipFill>
          <a:blip r:embed="rId2"/>
          <a:stretch>
            <a:fillRect/>
          </a:stretch>
        </p:blipFill>
        <p:spPr>
          <a:xfrm>
            <a:off x="-172861" y="5863959"/>
            <a:ext cx="3893037" cy="1325563"/>
          </a:xfrm>
          <a:prstGeom prst="rect">
            <a:avLst/>
          </a:prstGeom>
        </p:spPr>
      </p:pic>
    </p:spTree>
    <p:extLst>
      <p:ext uri="{BB962C8B-B14F-4D97-AF65-F5344CB8AC3E}">
        <p14:creationId xmlns:p14="http://schemas.microsoft.com/office/powerpoint/2010/main" val="267516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losure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F0277F96-9B4C-4D85-A65F-076A2386796D}"/>
              </a:ext>
            </a:extLst>
          </p:cNvPr>
          <p:cNvSpPr>
            <a:spLocks noGrp="1"/>
          </p:cNvSpPr>
          <p:nvPr>
            <p:ph type="body" sz="quarter" idx="10" hasCustomPrompt="1"/>
          </p:nvPr>
        </p:nvSpPr>
        <p:spPr>
          <a:xfrm>
            <a:off x="799827" y="462910"/>
            <a:ext cx="7230470" cy="614386"/>
          </a:xfrm>
          <a:prstGeom prst="rect">
            <a:avLst/>
          </a:prstGeom>
        </p:spPr>
        <p:txBody>
          <a:bodyPr/>
          <a:lstStyle>
            <a:lvl1pPr marL="0" indent="0">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 of Activity</a:t>
            </a:r>
          </a:p>
        </p:txBody>
      </p:sp>
      <p:sp>
        <p:nvSpPr>
          <p:cNvPr id="17" name="Text Placeholder 15">
            <a:extLst>
              <a:ext uri="{FF2B5EF4-FFF2-40B4-BE49-F238E27FC236}">
                <a16:creationId xmlns:a16="http://schemas.microsoft.com/office/drawing/2014/main" id="{BB366826-7449-4FBC-85BA-D9FD1CA3502B}"/>
              </a:ext>
            </a:extLst>
          </p:cNvPr>
          <p:cNvSpPr>
            <a:spLocks noGrp="1"/>
          </p:cNvSpPr>
          <p:nvPr>
            <p:ph type="body" sz="quarter" idx="11" hasCustomPrompt="1"/>
          </p:nvPr>
        </p:nvSpPr>
        <p:spPr>
          <a:xfrm>
            <a:off x="799827" y="1094632"/>
            <a:ext cx="4161526" cy="614386"/>
          </a:xfrm>
          <a:prstGeom prst="rect">
            <a:avLst/>
          </a:prstGeom>
        </p:spPr>
        <p:txBody>
          <a:bodyPr/>
          <a:lstStyle>
            <a:lvl1pPr marL="0" indent="0">
              <a:buNone/>
              <a:defRPr sz="40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Date of Activity</a:t>
            </a:r>
          </a:p>
        </p:txBody>
      </p:sp>
      <p:cxnSp>
        <p:nvCxnSpPr>
          <p:cNvPr id="18" name="Straight Connector 17">
            <a:extLst>
              <a:ext uri="{FF2B5EF4-FFF2-40B4-BE49-F238E27FC236}">
                <a16:creationId xmlns:a16="http://schemas.microsoft.com/office/drawing/2014/main" id="{697AB819-BACD-4BDC-A8DC-51FC69DC54A9}"/>
              </a:ext>
            </a:extLst>
          </p:cNvPr>
          <p:cNvCxnSpPr/>
          <p:nvPr userDrawn="1"/>
        </p:nvCxnSpPr>
        <p:spPr>
          <a:xfrm>
            <a:off x="949874" y="3006950"/>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799827" y="4112195"/>
            <a:ext cx="7156896" cy="477791"/>
          </a:xfrm>
          <a:prstGeom prst="rect">
            <a:avLst/>
          </a:prstGeom>
        </p:spPr>
        <p:txBody>
          <a:bodyPr/>
          <a:lstStyle>
            <a:lvl1pPr marL="0" indent="0">
              <a:buNone/>
              <a:defRPr sz="32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Disclosure Information</a:t>
            </a:r>
          </a:p>
        </p:txBody>
      </p:sp>
      <p:sp>
        <p:nvSpPr>
          <p:cNvPr id="21" name="Title 1">
            <a:extLst>
              <a:ext uri="{FF2B5EF4-FFF2-40B4-BE49-F238E27FC236}">
                <a16:creationId xmlns:a16="http://schemas.microsoft.com/office/drawing/2014/main" id="{A7F60995-5985-4E7F-847E-932C9602C84B}"/>
              </a:ext>
            </a:extLst>
          </p:cNvPr>
          <p:cNvSpPr txBox="1">
            <a:spLocks/>
          </p:cNvSpPr>
          <p:nvPr userDrawn="1"/>
        </p:nvSpPr>
        <p:spPr>
          <a:xfrm>
            <a:off x="799827" y="2153400"/>
            <a:ext cx="8718076" cy="70173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 lastClr="FFFFFF"/>
                </a:solidFill>
                <a:effectLst/>
                <a:uLnTx/>
                <a:uFillTx/>
                <a:latin typeface="Lato" panose="020F0502020204030203" pitchFamily="34" charset="0"/>
                <a:ea typeface="Lato" panose="020F0502020204030203" pitchFamily="34" charset="0"/>
                <a:cs typeface="Lato" panose="020F0502020204030203" pitchFamily="34" charset="0"/>
              </a:rPr>
              <a:t>Financial Disclosures</a:t>
            </a:r>
            <a:endParaRPr kumimoji="0" lang="en-US" sz="4000" b="1" i="0" u="none" strike="noStrike" kern="1200" cap="none" spc="0" normalizeH="0" baseline="0" noProof="0" dirty="0">
              <a:ln>
                <a:noFill/>
              </a:ln>
              <a:solidFill>
                <a:sysClr val="window" lastClr="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Text Placeholder 19">
            <a:extLst>
              <a:ext uri="{FF2B5EF4-FFF2-40B4-BE49-F238E27FC236}">
                <a16:creationId xmlns:a16="http://schemas.microsoft.com/office/drawing/2014/main" id="{CBDF5108-1841-4E5B-BC87-15E6F4EB6A5B}"/>
              </a:ext>
            </a:extLst>
          </p:cNvPr>
          <p:cNvSpPr>
            <a:spLocks noGrp="1"/>
          </p:cNvSpPr>
          <p:nvPr>
            <p:ph type="body" sz="quarter" idx="14" hasCustomPrompt="1"/>
          </p:nvPr>
        </p:nvSpPr>
        <p:spPr>
          <a:xfrm>
            <a:off x="799828" y="3497809"/>
            <a:ext cx="7156896" cy="614386"/>
          </a:xfrm>
          <a:prstGeom prst="rect">
            <a:avLst/>
          </a:prstGeom>
        </p:spPr>
        <p:txBody>
          <a:bodyPr/>
          <a:lstStyle>
            <a:lvl1pPr marL="0" indent="0" algn="l">
              <a:buNone/>
              <a:defRPr sz="36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Faculty Name, Credentials</a:t>
            </a:r>
          </a:p>
        </p:txBody>
      </p:sp>
    </p:spTree>
    <p:custDataLst>
      <p:tags r:id="rId1"/>
    </p:custDataLst>
    <p:extLst>
      <p:ext uri="{BB962C8B-B14F-4D97-AF65-F5344CB8AC3E}">
        <p14:creationId xmlns:p14="http://schemas.microsoft.com/office/powerpoint/2010/main" val="650753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culty Bi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B6289C-85E7-46C5-A57F-514CB1C60D59}"/>
              </a:ext>
            </a:extLst>
          </p:cNvPr>
          <p:cNvSpPr txBox="1">
            <a:spLocks/>
          </p:cNvSpPr>
          <p:nvPr userDrawn="1"/>
        </p:nvSpPr>
        <p:spPr>
          <a:xfrm>
            <a:off x="876300" y="571411"/>
            <a:ext cx="8718076" cy="9233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ysClr val="window" lastClr="FFFFFF"/>
                </a:solidFill>
                <a:effectLst/>
                <a:uLnTx/>
                <a:uFillTx/>
                <a:latin typeface="Lato" panose="020F0502020204030203" pitchFamily="34" charset="0"/>
                <a:ea typeface="Lato" panose="020F0502020204030203" pitchFamily="34" charset="0"/>
                <a:cs typeface="Lato" panose="020F0502020204030203" pitchFamily="34" charset="0"/>
              </a:rPr>
              <a:t>Faculty</a:t>
            </a:r>
            <a:endParaRPr kumimoji="0" lang="en-US" sz="5400" b="1" i="0" u="none" strike="noStrike" kern="1200" cap="none" spc="0" normalizeH="0" baseline="0" noProof="0" dirty="0">
              <a:ln>
                <a:noFill/>
              </a:ln>
              <a:solidFill>
                <a:sysClr val="window" lastClr="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Tree>
    <p:extLst>
      <p:ext uri="{BB962C8B-B14F-4D97-AF65-F5344CB8AC3E}">
        <p14:creationId xmlns:p14="http://schemas.microsoft.com/office/powerpoint/2010/main" val="3627689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1092367" y="2971800"/>
            <a:ext cx="3930010" cy="914400"/>
          </a:xfrm>
          <a:prstGeom prst="rect">
            <a:avLst/>
          </a:prstGeom>
        </p:spPr>
        <p:txBody>
          <a:bodyPr/>
          <a:lstStyle>
            <a:lvl1pPr marL="0" indent="0" algn="ctr">
              <a:buNone/>
              <a:defRPr sz="6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AGENDA</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1146956" cy="505180"/>
          </a:xfrm>
          <a:prstGeom prst="rect">
            <a:avLst/>
          </a:prstGeom>
        </p:spPr>
        <p:txBody>
          <a:bodyPr/>
          <a:lstStyle>
            <a:lvl1pPr marL="0" indent="0">
              <a:buNone/>
              <a:defRPr sz="3600">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1" y="2294885"/>
            <a:ext cx="1146956" cy="505180"/>
          </a:xfrm>
          <a:prstGeom prst="rect">
            <a:avLst/>
          </a:prstGeom>
        </p:spPr>
        <p:txBody>
          <a:bodyPr/>
          <a:lstStyle>
            <a:lvl1pPr marL="0" indent="0">
              <a:buNone/>
              <a:defRPr sz="3600">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1146956" cy="505180"/>
          </a:xfrm>
          <a:prstGeom prst="rect">
            <a:avLst/>
          </a:prstGeom>
        </p:spPr>
        <p:txBody>
          <a:bodyPr/>
          <a:lstStyle>
            <a:lvl1pPr marL="0" indent="0">
              <a:buNone/>
              <a:defRPr sz="3600">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1146956" cy="505180"/>
          </a:xfrm>
          <a:prstGeom prst="rect">
            <a:avLst/>
          </a:prstGeom>
        </p:spPr>
        <p:txBody>
          <a:bodyPr/>
          <a:lstStyle>
            <a:lvl1pPr marL="0" indent="0">
              <a:buNone/>
              <a:defRPr sz="3600">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1146956" cy="505180"/>
          </a:xfrm>
          <a:prstGeom prst="rect">
            <a:avLst/>
          </a:prstGeom>
        </p:spPr>
        <p:txBody>
          <a:bodyPr/>
          <a:lstStyle>
            <a:lvl1pPr marL="0" indent="0">
              <a:buNone/>
              <a:defRPr sz="3600">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Tree>
    <p:extLst>
      <p:ext uri="{BB962C8B-B14F-4D97-AF65-F5344CB8AC3E}">
        <p14:creationId xmlns:p14="http://schemas.microsoft.com/office/powerpoint/2010/main" val="1521447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BEA865A-847D-4912-B60E-E1C36F038300}"/>
              </a:ext>
            </a:extLst>
          </p:cNvPr>
          <p:cNvSpPr>
            <a:spLocks noGrp="1"/>
          </p:cNvSpPr>
          <p:nvPr>
            <p:ph type="body" sz="quarter" idx="10" hasCustomPrompt="1"/>
          </p:nvPr>
        </p:nvSpPr>
        <p:spPr>
          <a:xfrm>
            <a:off x="4007119" y="3121807"/>
            <a:ext cx="4177761" cy="614386"/>
          </a:xfrm>
          <a:prstGeom prst="rect">
            <a:avLst/>
          </a:prstGeom>
        </p:spPr>
        <p:txBody>
          <a:bodyPr/>
          <a:lstStyle>
            <a:lvl1pPr marL="0" indent="0" algn="ctr">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Tree>
    <p:extLst>
      <p:ext uri="{BB962C8B-B14F-4D97-AF65-F5344CB8AC3E}">
        <p14:creationId xmlns:p14="http://schemas.microsoft.com/office/powerpoint/2010/main" val="3202454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DC57DB2-C4D0-4571-B051-8096F3270F9E}"/>
              </a:ext>
            </a:extLst>
          </p:cNvPr>
          <p:cNvSpPr>
            <a:spLocks noGrp="1"/>
          </p:cNvSpPr>
          <p:nvPr>
            <p:ph type="body" sz="quarter" idx="10" hasCustomPrompt="1"/>
          </p:nvPr>
        </p:nvSpPr>
        <p:spPr>
          <a:xfrm>
            <a:off x="547333" y="337192"/>
            <a:ext cx="6972583"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LEARNING OBJECTIVES</a:t>
            </a:r>
          </a:p>
        </p:txBody>
      </p:sp>
      <p:sp>
        <p:nvSpPr>
          <p:cNvPr id="4" name="Text Placeholder 19">
            <a:extLst>
              <a:ext uri="{FF2B5EF4-FFF2-40B4-BE49-F238E27FC236}">
                <a16:creationId xmlns:a16="http://schemas.microsoft.com/office/drawing/2014/main" id="{5E1EBD57-E821-4CF7-B756-3AC6907C2C1A}"/>
              </a:ext>
            </a:extLst>
          </p:cNvPr>
          <p:cNvSpPr>
            <a:spLocks noGrp="1"/>
          </p:cNvSpPr>
          <p:nvPr>
            <p:ph type="body" sz="quarter" idx="14" hasCustomPrompt="1"/>
          </p:nvPr>
        </p:nvSpPr>
        <p:spPr>
          <a:xfrm>
            <a:off x="547332" y="1538905"/>
            <a:ext cx="10698423" cy="614386"/>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At the end of the course, you will be able to:</a:t>
            </a:r>
          </a:p>
        </p:txBody>
      </p:sp>
      <p:sp>
        <p:nvSpPr>
          <p:cNvPr id="5" name="Text Placeholder 19">
            <a:extLst>
              <a:ext uri="{FF2B5EF4-FFF2-40B4-BE49-F238E27FC236}">
                <a16:creationId xmlns:a16="http://schemas.microsoft.com/office/drawing/2014/main" id="{37671265-9599-4732-83E2-10DCAC044853}"/>
              </a:ext>
            </a:extLst>
          </p:cNvPr>
          <p:cNvSpPr>
            <a:spLocks noGrp="1"/>
          </p:cNvSpPr>
          <p:nvPr>
            <p:ph type="body" sz="quarter" idx="18" hasCustomPrompt="1"/>
          </p:nvPr>
        </p:nvSpPr>
        <p:spPr>
          <a:xfrm>
            <a:off x="547332" y="2153291"/>
            <a:ext cx="10698423" cy="2678016"/>
          </a:xfrm>
          <a:prstGeom prst="rect">
            <a:avLst/>
          </a:prstGeom>
        </p:spPr>
        <p:txBody>
          <a:bodyPr/>
          <a:lstStyle>
            <a:lvl1pPr marL="342900" indent="-342900" algn="l">
              <a:buFont typeface="Arial" panose="020B0604020202020204" pitchFamily="34" charset="0"/>
              <a:buChar char="•"/>
              <a:defRPr sz="28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a:p>
            <a:pPr lvl="0"/>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a:p>
            <a:pPr lvl="0"/>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1880946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tivity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860354" y="2971800"/>
            <a:ext cx="4257555" cy="914400"/>
          </a:xfrm>
          <a:prstGeom prst="rect">
            <a:avLst/>
          </a:prstGeom>
        </p:spPr>
        <p:txBody>
          <a:bodyPr/>
          <a:lstStyle>
            <a:lvl1pPr marL="0" indent="0" algn="ctr">
              <a:buNone/>
              <a:defRPr sz="6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ACTIVITY 1</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404260" y="387608"/>
            <a:ext cx="4927386" cy="505180"/>
          </a:xfrm>
          <a:prstGeom prst="rect">
            <a:avLst/>
          </a:prstGeom>
        </p:spPr>
        <p:txBody>
          <a:bodyPr/>
          <a:lstStyle>
            <a:lvl1pPr marL="0" indent="0">
              <a:buNone/>
              <a:defRPr sz="36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Activity Title</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6404259" y="956479"/>
            <a:ext cx="4927387" cy="1201430"/>
          </a:xfrm>
          <a:prstGeom prst="rect">
            <a:avLst/>
          </a:prstGeom>
        </p:spPr>
        <p:txBody>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404259" y="2634287"/>
            <a:ext cx="5350469" cy="505180"/>
          </a:xfrm>
          <a:prstGeom prst="rect">
            <a:avLst/>
          </a:prstGeom>
        </p:spPr>
        <p:txBody>
          <a:bodyPr/>
          <a:lstStyle>
            <a:lvl1pPr marL="0" indent="0">
              <a:buNone/>
              <a:defRPr sz="36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Prompting Questions</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6404259" y="3176997"/>
            <a:ext cx="5350469" cy="1489349"/>
          </a:xfrm>
          <a:prstGeom prst="rect">
            <a:avLst/>
          </a:prstGeom>
        </p:spPr>
        <p:txBody>
          <a:bodyPr/>
          <a:lstStyle>
            <a:lvl1pPr marL="463550" indent="-463550">
              <a:buFont typeface="Arial" panose="020B0604020202020204" pitchFamily="34" charset="0"/>
              <a:buChar char="•"/>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14" name="Text Placeholder 11">
            <a:extLst>
              <a:ext uri="{FF2B5EF4-FFF2-40B4-BE49-F238E27FC236}">
                <a16:creationId xmlns:a16="http://schemas.microsoft.com/office/drawing/2014/main" id="{CD629726-CAE8-4897-AC46-589A67E4677E}"/>
              </a:ext>
            </a:extLst>
          </p:cNvPr>
          <p:cNvSpPr>
            <a:spLocks noGrp="1"/>
          </p:cNvSpPr>
          <p:nvPr>
            <p:ph type="body" sz="quarter" idx="15" hasCustomPrompt="1"/>
          </p:nvPr>
        </p:nvSpPr>
        <p:spPr>
          <a:xfrm>
            <a:off x="6404260" y="5110447"/>
            <a:ext cx="4927386" cy="505180"/>
          </a:xfrm>
          <a:prstGeom prst="rect">
            <a:avLst/>
          </a:prstGeom>
        </p:spPr>
        <p:txBody>
          <a:bodyPr/>
          <a:lstStyle>
            <a:lvl1pPr marL="0" indent="0">
              <a:buNone/>
              <a:defRPr sz="36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Time Allocated</a:t>
            </a:r>
          </a:p>
        </p:txBody>
      </p:sp>
      <p:sp>
        <p:nvSpPr>
          <p:cNvPr id="15" name="Text Placeholder 11">
            <a:extLst>
              <a:ext uri="{FF2B5EF4-FFF2-40B4-BE49-F238E27FC236}">
                <a16:creationId xmlns:a16="http://schemas.microsoft.com/office/drawing/2014/main" id="{C4B91B4E-4451-4367-83B3-8A95F12FA3AF}"/>
              </a:ext>
            </a:extLst>
          </p:cNvPr>
          <p:cNvSpPr>
            <a:spLocks noGrp="1"/>
          </p:cNvSpPr>
          <p:nvPr>
            <p:ph type="body" sz="quarter" idx="16" hasCustomPrompt="1"/>
          </p:nvPr>
        </p:nvSpPr>
        <p:spPr>
          <a:xfrm>
            <a:off x="6425005" y="5667733"/>
            <a:ext cx="4906641" cy="802659"/>
          </a:xfrm>
          <a:prstGeom prst="rect">
            <a:avLst/>
          </a:prstGeom>
        </p:spPr>
        <p:txBody>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244485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1">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65E8C19-3EA6-4952-829F-40A962A0B46F}"/>
              </a:ext>
            </a:extLst>
          </p:cNvPr>
          <p:cNvSpPr>
            <a:spLocks noGrp="1"/>
          </p:cNvSpPr>
          <p:nvPr>
            <p:ph type="body" sz="quarter" idx="12" hasCustomPrompt="1"/>
          </p:nvPr>
        </p:nvSpPr>
        <p:spPr>
          <a:xfrm>
            <a:off x="1029075" y="2362371"/>
            <a:ext cx="10133849" cy="2337815"/>
          </a:xfrm>
          <a:prstGeom prst="rect">
            <a:avLst/>
          </a:prstGeom>
        </p:spPr>
        <p:txBody>
          <a:bodyPr/>
          <a:lstStyle>
            <a:lvl1pPr marL="0" indent="0" algn="ctr">
              <a:lnSpc>
                <a:spcPct val="100000"/>
              </a:lnSpc>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a:t>
            </a:r>
          </a:p>
        </p:txBody>
      </p:sp>
    </p:spTree>
    <p:custDataLst>
      <p:tags r:id="rId1"/>
    </p:custDataLst>
    <p:extLst>
      <p:ext uri="{BB962C8B-B14F-4D97-AF65-F5344CB8AC3E}">
        <p14:creationId xmlns:p14="http://schemas.microsoft.com/office/powerpoint/2010/main" val="2149325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2">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5E1EBD57-E821-4CF7-B756-3AC6907C2C1A}"/>
              </a:ext>
            </a:extLst>
          </p:cNvPr>
          <p:cNvSpPr>
            <a:spLocks noGrp="1"/>
          </p:cNvSpPr>
          <p:nvPr>
            <p:ph type="body" sz="quarter" idx="14" hasCustomPrompt="1"/>
          </p:nvPr>
        </p:nvSpPr>
        <p:spPr>
          <a:xfrm>
            <a:off x="547333" y="1893747"/>
            <a:ext cx="10698423" cy="614386"/>
          </a:xfrm>
          <a:prstGeom prst="rect">
            <a:avLst/>
          </a:prstGeom>
        </p:spPr>
        <p:txBody>
          <a:bodyPr/>
          <a:lstStyle>
            <a:lvl1pPr marL="0" indent="0" algn="l">
              <a:buNone/>
              <a:defRPr sz="36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5" name="Text Placeholder 19">
            <a:extLst>
              <a:ext uri="{FF2B5EF4-FFF2-40B4-BE49-F238E27FC236}">
                <a16:creationId xmlns:a16="http://schemas.microsoft.com/office/drawing/2014/main" id="{37671265-9599-4732-83E2-10DCAC044853}"/>
              </a:ext>
            </a:extLst>
          </p:cNvPr>
          <p:cNvSpPr>
            <a:spLocks noGrp="1"/>
          </p:cNvSpPr>
          <p:nvPr>
            <p:ph type="body" sz="quarter" idx="18" hasCustomPrompt="1"/>
          </p:nvPr>
        </p:nvSpPr>
        <p:spPr>
          <a:xfrm>
            <a:off x="547333" y="2508133"/>
            <a:ext cx="10698423" cy="2678016"/>
          </a:xfrm>
          <a:prstGeom prst="rect">
            <a:avLst/>
          </a:prstGeom>
        </p:spPr>
        <p:txBody>
          <a:bodyPr/>
          <a:lstStyle>
            <a:lvl1pPr marL="342900" indent="-342900" algn="l">
              <a:buFont typeface="Arial" panose="020B0604020202020204" pitchFamily="34" charset="0"/>
              <a:buChar char="•"/>
              <a:defRPr sz="28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a:p>
            <a:pPr lvl="0"/>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a:p>
            <a:pPr lvl="0"/>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Tree>
    <p:custDataLst>
      <p:tags r:id="rId1"/>
    </p:custDataLst>
    <p:extLst>
      <p:ext uri="{BB962C8B-B14F-4D97-AF65-F5344CB8AC3E}">
        <p14:creationId xmlns:p14="http://schemas.microsoft.com/office/powerpoint/2010/main" val="352319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3">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F6C78F1F-23A0-4E5A-9181-7AB59DB676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93" t="9846" r="31524" b="1"/>
          <a:stretch/>
        </p:blipFill>
        <p:spPr>
          <a:xfrm>
            <a:off x="0" y="0"/>
            <a:ext cx="4620532" cy="6858000"/>
          </a:xfrm>
          <a:prstGeom prst="rect">
            <a:avLst/>
          </a:prstGeom>
        </p:spPr>
      </p:pic>
      <p:sp>
        <p:nvSpPr>
          <p:cNvPr id="13" name="Text Placeholder 15">
            <a:extLst>
              <a:ext uri="{FF2B5EF4-FFF2-40B4-BE49-F238E27FC236}">
                <a16:creationId xmlns:a16="http://schemas.microsoft.com/office/drawing/2014/main" id="{18FB8B4E-16B5-4BB9-9983-C849185C1349}"/>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14" name="Text Placeholder 15">
            <a:extLst>
              <a:ext uri="{FF2B5EF4-FFF2-40B4-BE49-F238E27FC236}">
                <a16:creationId xmlns:a16="http://schemas.microsoft.com/office/drawing/2014/main" id="{0DC6B0FD-076E-4FA1-A1EC-7B993F7EEA0B}"/>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cxnSp>
        <p:nvCxnSpPr>
          <p:cNvPr id="15" name="Straight Connector 14">
            <a:extLst>
              <a:ext uri="{FF2B5EF4-FFF2-40B4-BE49-F238E27FC236}">
                <a16:creationId xmlns:a16="http://schemas.microsoft.com/office/drawing/2014/main" id="{BBF82AEE-A657-4912-945C-0D223D749251}"/>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874DB5C0-A476-4922-B593-0480F84E0B99}"/>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p:txBody>
      </p:sp>
      <p:pic>
        <p:nvPicPr>
          <p:cNvPr id="8" name="Picture 7" descr="A close up of a logo&#10;&#10;Description automatically generated">
            <a:extLst>
              <a:ext uri="{FF2B5EF4-FFF2-40B4-BE49-F238E27FC236}">
                <a16:creationId xmlns:a16="http://schemas.microsoft.com/office/drawing/2014/main" id="{F352156B-42AF-4DD6-A7C8-5D3E94B118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32472" y="6382235"/>
            <a:ext cx="385464" cy="400343"/>
          </a:xfrm>
          <a:prstGeom prst="rect">
            <a:avLst/>
          </a:prstGeom>
        </p:spPr>
      </p:pic>
    </p:spTree>
    <p:extLst>
      <p:ext uri="{BB962C8B-B14F-4D97-AF65-F5344CB8AC3E}">
        <p14:creationId xmlns:p14="http://schemas.microsoft.com/office/powerpoint/2010/main" val="411986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ducation Logo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50D874-6575-404D-92AA-CA90D099C4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9718" y="2337110"/>
            <a:ext cx="9012564" cy="2183779"/>
          </a:xfrm>
          <a:prstGeom prst="rect">
            <a:avLst/>
          </a:prstGeom>
        </p:spPr>
      </p:pic>
    </p:spTree>
    <p:extLst>
      <p:ext uri="{BB962C8B-B14F-4D97-AF65-F5344CB8AC3E}">
        <p14:creationId xmlns:p14="http://schemas.microsoft.com/office/powerpoint/2010/main" val="2879728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4">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p:txBody>
      </p:sp>
    </p:spTree>
    <p:extLst>
      <p:ext uri="{BB962C8B-B14F-4D97-AF65-F5344CB8AC3E}">
        <p14:creationId xmlns:p14="http://schemas.microsoft.com/office/powerpoint/2010/main" val="798495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1" y="0"/>
            <a:ext cx="6022667" cy="6858000"/>
          </a:xfrm>
          <a:prstGeom prst="rect">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996560" y="2259026"/>
            <a:ext cx="3930010" cy="914400"/>
          </a:xfrm>
          <a:prstGeom prst="rect">
            <a:avLst/>
          </a:prstGeom>
        </p:spPr>
        <p:txBody>
          <a:bodyPr anchor="ctr"/>
          <a:lstStyle>
            <a:lvl1pPr marL="0" indent="0" algn="ctr">
              <a:buNone/>
              <a:defRPr sz="4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3794078" cy="505180"/>
          </a:xfrm>
          <a:prstGeom prst="rect">
            <a:avLst/>
          </a:prstGeom>
        </p:spPr>
        <p:txBody>
          <a:bodyPr/>
          <a:lstStyle>
            <a:lvl1pPr marL="0" indent="0">
              <a:buNone/>
              <a:defRPr sz="36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0" y="2294885"/>
            <a:ext cx="3794077" cy="505180"/>
          </a:xfrm>
          <a:prstGeom prst="rect">
            <a:avLst/>
          </a:prstGeom>
        </p:spPr>
        <p:txBody>
          <a:bodyPr/>
          <a:lstStyle>
            <a:lvl1pPr marL="0" indent="0">
              <a:buNone/>
              <a:defRPr sz="36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3807180" cy="505180"/>
          </a:xfrm>
          <a:prstGeom prst="rect">
            <a:avLst/>
          </a:prstGeom>
        </p:spPr>
        <p:txBody>
          <a:bodyPr/>
          <a:lstStyle>
            <a:lvl1pPr marL="0" indent="0">
              <a:buNone/>
              <a:defRPr sz="36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3807180" cy="505180"/>
          </a:xfrm>
          <a:prstGeom prst="rect">
            <a:avLst/>
          </a:prstGeom>
        </p:spPr>
        <p:txBody>
          <a:bodyPr/>
          <a:lstStyle>
            <a:lvl1pPr marL="0" indent="0">
              <a:buNone/>
              <a:defRPr sz="36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3807180" cy="505180"/>
          </a:xfrm>
          <a:prstGeom prst="rect">
            <a:avLst/>
          </a:prstGeom>
        </p:spPr>
        <p:txBody>
          <a:bodyPr/>
          <a:lstStyle>
            <a:lvl1pPr marL="0" indent="0">
              <a:buNone/>
              <a:defRPr sz="36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4" name="Text Placeholder 9">
            <a:extLst>
              <a:ext uri="{FF2B5EF4-FFF2-40B4-BE49-F238E27FC236}">
                <a16:creationId xmlns:a16="http://schemas.microsoft.com/office/drawing/2014/main" id="{6D1805A8-4E82-4C50-A00D-4BC120CD4104}"/>
              </a:ext>
            </a:extLst>
          </p:cNvPr>
          <p:cNvSpPr>
            <a:spLocks noGrp="1"/>
          </p:cNvSpPr>
          <p:nvPr>
            <p:ph type="body" sz="quarter" idx="21" hasCustomPrompt="1"/>
          </p:nvPr>
        </p:nvSpPr>
        <p:spPr>
          <a:xfrm>
            <a:off x="800145" y="3211559"/>
            <a:ext cx="4322839" cy="1421854"/>
          </a:xfrm>
          <a:prstGeom prst="rect">
            <a:avLst/>
          </a:prstGeom>
        </p:spPr>
        <p:txBody>
          <a:bodyPr/>
          <a:lstStyle>
            <a:lvl1pPr marL="0" indent="0" algn="ctr">
              <a:buNone/>
              <a:defRPr sz="115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pic>
        <p:nvPicPr>
          <p:cNvPr id="25" name="Picture 24" descr="A close up of a logo&#10;&#10;Description automatically generated">
            <a:extLst>
              <a:ext uri="{FF2B5EF4-FFF2-40B4-BE49-F238E27FC236}">
                <a16:creationId xmlns:a16="http://schemas.microsoft.com/office/drawing/2014/main" id="{F352156B-42AF-4DD6-A7C8-5D3E94B118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00" y="6373689"/>
            <a:ext cx="385464" cy="400343"/>
          </a:xfrm>
          <a:prstGeom prst="rect">
            <a:avLst/>
          </a:prstGeom>
        </p:spPr>
      </p:pic>
    </p:spTree>
    <p:custDataLst>
      <p:tags r:id="rId1"/>
    </p:custDataLst>
    <p:extLst>
      <p:ext uri="{BB962C8B-B14F-4D97-AF65-F5344CB8AC3E}">
        <p14:creationId xmlns:p14="http://schemas.microsoft.com/office/powerpoint/2010/main" val="2617915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ustom Layout 6">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347BCC50-2F26-44BD-97B1-D1AF017947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0000" r="30000" b="10945"/>
          <a:stretch/>
        </p:blipFill>
        <p:spPr>
          <a:xfrm>
            <a:off x="0" y="0"/>
            <a:ext cx="4620532" cy="6858000"/>
          </a:xfrm>
          <a:prstGeom prst="rect">
            <a:avLst/>
          </a:prstGeom>
        </p:spPr>
      </p:pic>
      <p:sp>
        <p:nvSpPr>
          <p:cNvPr id="4" name="Text Placeholder 15">
            <a:extLst>
              <a:ext uri="{FF2B5EF4-FFF2-40B4-BE49-F238E27FC236}">
                <a16:creationId xmlns:a16="http://schemas.microsoft.com/office/drawing/2014/main" id="{06F04933-85C7-4FB4-8DE6-CFFB9A221137}"/>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5" name="Text Placeholder 15">
            <a:extLst>
              <a:ext uri="{FF2B5EF4-FFF2-40B4-BE49-F238E27FC236}">
                <a16:creationId xmlns:a16="http://schemas.microsoft.com/office/drawing/2014/main" id="{832872F3-E4A0-429F-957F-8BA7823CA06C}"/>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cxnSp>
        <p:nvCxnSpPr>
          <p:cNvPr id="6" name="Straight Connector 5">
            <a:extLst>
              <a:ext uri="{FF2B5EF4-FFF2-40B4-BE49-F238E27FC236}">
                <a16:creationId xmlns:a16="http://schemas.microsoft.com/office/drawing/2014/main" id="{9BA639C7-00B4-4BFD-A95C-20D16E2D8B0E}"/>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C924C613-CA14-4359-9A86-517FF875006B}"/>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p:txBody>
      </p:sp>
      <p:pic>
        <p:nvPicPr>
          <p:cNvPr id="8" name="Picture 7" descr="A close up of a logo&#10;&#10;Description automatically generated">
            <a:extLst>
              <a:ext uri="{FF2B5EF4-FFF2-40B4-BE49-F238E27FC236}">
                <a16:creationId xmlns:a16="http://schemas.microsoft.com/office/drawing/2014/main" id="{F352156B-42AF-4DD6-A7C8-5D3E94B118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32472" y="6382235"/>
            <a:ext cx="385464" cy="400343"/>
          </a:xfrm>
          <a:prstGeom prst="rect">
            <a:avLst/>
          </a:prstGeom>
        </p:spPr>
      </p:pic>
    </p:spTree>
    <p:extLst>
      <p:ext uri="{BB962C8B-B14F-4D97-AF65-F5344CB8AC3E}">
        <p14:creationId xmlns:p14="http://schemas.microsoft.com/office/powerpoint/2010/main" val="2198705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7">
    <p:spTree>
      <p:nvGrpSpPr>
        <p:cNvPr id="1" name=""/>
        <p:cNvGrpSpPr/>
        <p:nvPr/>
      </p:nvGrpSpPr>
      <p:grpSpPr>
        <a:xfrm>
          <a:off x="0" y="0"/>
          <a:ext cx="0" cy="0"/>
          <a:chOff x="0" y="0"/>
          <a:chExt cx="0" cy="0"/>
        </a:xfrm>
      </p:grpSpPr>
      <p:pic>
        <p:nvPicPr>
          <p:cNvPr id="3" name="Picture 2" descr="A person sitting on a table&#10;&#10;Description automatically generated">
            <a:extLst>
              <a:ext uri="{FF2B5EF4-FFF2-40B4-BE49-F238E27FC236}">
                <a16:creationId xmlns:a16="http://schemas.microsoft.com/office/drawing/2014/main" id="{01015B65-2548-48AF-9A4B-79BF68AECF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45" t="3018" r="20386" b="48"/>
          <a:stretch/>
        </p:blipFill>
        <p:spPr>
          <a:xfrm>
            <a:off x="7571467" y="0"/>
            <a:ext cx="4620533" cy="6870988"/>
          </a:xfrm>
          <a:prstGeom prst="rect">
            <a:avLst/>
          </a:prstGeom>
        </p:spPr>
      </p:pic>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p:txBody>
      </p:sp>
    </p:spTree>
    <p:extLst>
      <p:ext uri="{BB962C8B-B14F-4D97-AF65-F5344CB8AC3E}">
        <p14:creationId xmlns:p14="http://schemas.microsoft.com/office/powerpoint/2010/main" val="1116754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8">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214671" y="3319818"/>
            <a:ext cx="2527788" cy="0"/>
          </a:xfrm>
          <a:prstGeom prst="line">
            <a:avLst/>
          </a:prstGeom>
          <a:ln w="63500" cap="sq">
            <a:solidFill>
              <a:srgbClr val="0EABF8"/>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p:txBody>
      </p:sp>
      <p:pic>
        <p:nvPicPr>
          <p:cNvPr id="8" name="Picture 7" descr="A person wearing a white shirt&#10;&#10;Description automatically generated">
            <a:extLst>
              <a:ext uri="{FF2B5EF4-FFF2-40B4-BE49-F238E27FC236}">
                <a16:creationId xmlns:a16="http://schemas.microsoft.com/office/drawing/2014/main" id="{ECA6BBC0-D5FB-4B67-A098-9DAA929716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687" t="444" r="36563" b="-78"/>
          <a:stretch/>
        </p:blipFill>
        <p:spPr>
          <a:xfrm>
            <a:off x="7571466" y="0"/>
            <a:ext cx="4620533" cy="6858000"/>
          </a:xfrm>
          <a:prstGeom prst="rect">
            <a:avLst/>
          </a:prstGeom>
        </p:spPr>
      </p:pic>
    </p:spTree>
    <p:extLst>
      <p:ext uri="{BB962C8B-B14F-4D97-AF65-F5344CB8AC3E}">
        <p14:creationId xmlns:p14="http://schemas.microsoft.com/office/powerpoint/2010/main" val="124222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9">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rgbClr val="0EABF8"/>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p:txBody>
      </p:sp>
    </p:spTree>
    <p:extLst>
      <p:ext uri="{BB962C8B-B14F-4D97-AF65-F5344CB8AC3E}">
        <p14:creationId xmlns:p14="http://schemas.microsoft.com/office/powerpoint/2010/main" val="1487183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10">
    <p:spTree>
      <p:nvGrpSpPr>
        <p:cNvPr id="1" name=""/>
        <p:cNvGrpSpPr/>
        <p:nvPr/>
      </p:nvGrpSpPr>
      <p:grpSpPr>
        <a:xfrm>
          <a:off x="0" y="0"/>
          <a:ext cx="0" cy="0"/>
          <a:chOff x="0" y="0"/>
          <a:chExt cx="0" cy="0"/>
        </a:xfrm>
      </p:grpSpPr>
      <p:pic>
        <p:nvPicPr>
          <p:cNvPr id="3" name="Picture 2" descr="A person standing in front of a computer&#10;&#10;Description automatically generated">
            <a:extLst>
              <a:ext uri="{FF2B5EF4-FFF2-40B4-BE49-F238E27FC236}">
                <a16:creationId xmlns:a16="http://schemas.microsoft.com/office/drawing/2014/main" id="{98EF8F81-3586-4A01-8143-790C8F8A80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707" t="183" r="6335" b="-183"/>
          <a:stretch/>
        </p:blipFill>
        <p:spPr>
          <a:xfrm>
            <a:off x="7571465" y="0"/>
            <a:ext cx="4620535" cy="6858000"/>
          </a:xfrm>
          <a:prstGeom prst="rect">
            <a:avLst/>
          </a:prstGeom>
        </p:spPr>
      </p:pic>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7" name="Freeform 70">
            <a:extLst>
              <a:ext uri="{FF2B5EF4-FFF2-40B4-BE49-F238E27FC236}">
                <a16:creationId xmlns:a16="http://schemas.microsoft.com/office/drawing/2014/main" id="{69F330CF-2CC4-4BF4-AA12-6AD17B3DAFAB}"/>
              </a:ext>
            </a:extLst>
          </p:cNvPr>
          <p:cNvSpPr>
            <a:spLocks noEditPoints="1"/>
          </p:cNvSpPr>
          <p:nvPr userDrawn="1"/>
        </p:nvSpPr>
        <p:spPr bwMode="auto">
          <a:xfrm>
            <a:off x="1189637" y="1833558"/>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dirty="0">
              <a:latin typeface="Lato" panose="020F0502020204030203" pitchFamily="34" charset="0"/>
              <a:ea typeface="Lato" panose="020F0502020204030203" pitchFamily="34" charset="0"/>
              <a:cs typeface="Lato" panose="020F0502020204030203" pitchFamily="34" charset="0"/>
            </a:endParaRPr>
          </a:p>
        </p:txBody>
      </p:sp>
      <p:sp>
        <p:nvSpPr>
          <p:cNvPr id="8" name="Freeform 70">
            <a:extLst>
              <a:ext uri="{FF2B5EF4-FFF2-40B4-BE49-F238E27FC236}">
                <a16:creationId xmlns:a16="http://schemas.microsoft.com/office/drawing/2014/main" id="{DDCDBA85-D516-4389-B936-E97A305F48C2}"/>
              </a:ext>
            </a:extLst>
          </p:cNvPr>
          <p:cNvSpPr>
            <a:spLocks noEditPoints="1"/>
          </p:cNvSpPr>
          <p:nvPr userDrawn="1"/>
        </p:nvSpPr>
        <p:spPr bwMode="auto">
          <a:xfrm>
            <a:off x="1235497" y="3752567"/>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dirty="0">
              <a:latin typeface="Lato" panose="020F0502020204030203" pitchFamily="34" charset="0"/>
              <a:ea typeface="Lato" panose="020F0502020204030203" pitchFamily="34" charset="0"/>
              <a:cs typeface="Lato" panose="020F0502020204030203" pitchFamily="34" charset="0"/>
            </a:endParaRPr>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a:t>
            </a:r>
          </a:p>
        </p:txBody>
      </p:sp>
    </p:spTree>
    <p:extLst>
      <p:ext uri="{BB962C8B-B14F-4D97-AF65-F5344CB8AC3E}">
        <p14:creationId xmlns:p14="http://schemas.microsoft.com/office/powerpoint/2010/main" val="3723607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11">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a:t>
            </a:r>
          </a:p>
        </p:txBody>
      </p:sp>
      <p:pic>
        <p:nvPicPr>
          <p:cNvPr id="12" name="Picture 11" descr="A couple of people that are talking to each other&#10;&#10;Description automatically generated">
            <a:extLst>
              <a:ext uri="{FF2B5EF4-FFF2-40B4-BE49-F238E27FC236}">
                <a16:creationId xmlns:a16="http://schemas.microsoft.com/office/drawing/2014/main" id="{3C616094-22E3-416F-A752-5932599919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926" r="19630" b="1051"/>
          <a:stretch/>
        </p:blipFill>
        <p:spPr>
          <a:xfrm>
            <a:off x="7571465" y="0"/>
            <a:ext cx="4620535" cy="6858000"/>
          </a:xfrm>
          <a:prstGeom prst="rect">
            <a:avLst/>
          </a:prstGeom>
        </p:spPr>
      </p:pic>
      <p:sp>
        <p:nvSpPr>
          <p:cNvPr id="14" name="Oval 13">
            <a:extLst>
              <a:ext uri="{FF2B5EF4-FFF2-40B4-BE49-F238E27FC236}">
                <a16:creationId xmlns:a16="http://schemas.microsoft.com/office/drawing/2014/main" id="{B0ACB60E-B8DE-4A4C-B416-A1890945E955}"/>
              </a:ext>
            </a:extLst>
          </p:cNvPr>
          <p:cNvSpPr/>
          <p:nvPr userDrawn="1"/>
        </p:nvSpPr>
        <p:spPr>
          <a:xfrm>
            <a:off x="1235497" y="1889348"/>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5" name="Freeform 28">
            <a:extLst>
              <a:ext uri="{FF2B5EF4-FFF2-40B4-BE49-F238E27FC236}">
                <a16:creationId xmlns:a16="http://schemas.microsoft.com/office/drawing/2014/main" id="{AF1094DF-CC92-44C7-AF19-09A6E494E37A}"/>
              </a:ext>
            </a:extLst>
          </p:cNvPr>
          <p:cNvSpPr>
            <a:spLocks/>
          </p:cNvSpPr>
          <p:nvPr userDrawn="1"/>
        </p:nvSpPr>
        <p:spPr bwMode="auto">
          <a:xfrm>
            <a:off x="1405405" y="2125545"/>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6" name="Oval 15">
            <a:extLst>
              <a:ext uri="{FF2B5EF4-FFF2-40B4-BE49-F238E27FC236}">
                <a16:creationId xmlns:a16="http://schemas.microsoft.com/office/drawing/2014/main" id="{0C847519-99ED-4481-91FC-65248C61377C}"/>
              </a:ext>
            </a:extLst>
          </p:cNvPr>
          <p:cNvSpPr/>
          <p:nvPr userDrawn="1"/>
        </p:nvSpPr>
        <p:spPr>
          <a:xfrm>
            <a:off x="1235497" y="3808357"/>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7" name="Freeform 28">
            <a:extLst>
              <a:ext uri="{FF2B5EF4-FFF2-40B4-BE49-F238E27FC236}">
                <a16:creationId xmlns:a16="http://schemas.microsoft.com/office/drawing/2014/main" id="{3C680B57-56E8-4E4E-B310-C12E46F15ABF}"/>
              </a:ext>
            </a:extLst>
          </p:cNvPr>
          <p:cNvSpPr>
            <a:spLocks/>
          </p:cNvSpPr>
          <p:nvPr userDrawn="1"/>
        </p:nvSpPr>
        <p:spPr bwMode="auto">
          <a:xfrm>
            <a:off x="1405405" y="4044554"/>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150057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14:bounceEnd="80000">
                                          <p:cBhvr additive="base">
                                            <p:cTn id="11" dur="1250" fill="hold"/>
                                            <p:tgtEl>
                                              <p:spTgt spid="15"/>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14:bounceEnd="80000">
                                          <p:cBhvr additive="base">
                                            <p:cTn id="15" dur="1250" fill="hold"/>
                                            <p:tgtEl>
                                              <p:spTgt spid="16"/>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14:bounceEnd="80000">
                                          <p:cBhvr additive="base">
                                            <p:cTn id="19" dur="125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0-#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250" fill="hold"/>
                                            <p:tgtEl>
                                              <p:spTgt spid="15"/>
                                            </p:tgtEl>
                                            <p:attrNameLst>
                                              <p:attrName>ppt_x</p:attrName>
                                            </p:attrNameLst>
                                          </p:cBhvr>
                                          <p:tavLst>
                                            <p:tav tm="0">
                                              <p:val>
                                                <p:strVal val="0-#ppt_w/2"/>
                                              </p:val>
                                            </p:tav>
                                            <p:tav tm="100000">
                                              <p:val>
                                                <p:strVal val="#ppt_x"/>
                                              </p:val>
                                            </p:tav>
                                          </p:tavLst>
                                        </p:anim>
                                        <p:anim calcmode="lin" valueType="num">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250" fill="hold"/>
                                            <p:tgtEl>
                                              <p:spTgt spid="16"/>
                                            </p:tgtEl>
                                            <p:attrNameLst>
                                              <p:attrName>ppt_x</p:attrName>
                                            </p:attrNameLst>
                                          </p:cBhvr>
                                          <p:tavLst>
                                            <p:tav tm="0">
                                              <p:val>
                                                <p:strVal val="0-#ppt_w/2"/>
                                              </p:val>
                                            </p:tav>
                                            <p:tav tm="100000">
                                              <p:val>
                                                <p:strVal val="#ppt_x"/>
                                              </p:val>
                                            </p:tav>
                                          </p:tavLst>
                                        </p:anim>
                                        <p:anim calcmode="lin" valueType="num">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250" fill="hold"/>
                                            <p:tgtEl>
                                              <p:spTgt spid="17"/>
                                            </p:tgtEl>
                                            <p:attrNameLst>
                                              <p:attrName>ppt_x</p:attrName>
                                            </p:attrNameLst>
                                          </p:cBhvr>
                                          <p:tavLst>
                                            <p:tav tm="0">
                                              <p:val>
                                                <p:strVal val="0-#ppt_w/2"/>
                                              </p:val>
                                            </p:tav>
                                            <p:tav tm="100000">
                                              <p:val>
                                                <p:strVal val="#ppt_x"/>
                                              </p:val>
                                            </p:tav>
                                          </p:tavLst>
                                        </p:anim>
                                        <p:anim calcmode="lin" valueType="num">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12">
    <p:spTree>
      <p:nvGrpSpPr>
        <p:cNvPr id="1" name=""/>
        <p:cNvGrpSpPr/>
        <p:nvPr/>
      </p:nvGrpSpPr>
      <p:grpSpPr>
        <a:xfrm>
          <a:off x="0" y="0"/>
          <a:ext cx="0" cy="0"/>
          <a:chOff x="0" y="0"/>
          <a:chExt cx="0" cy="0"/>
        </a:xfrm>
      </p:grpSpPr>
      <p:pic>
        <p:nvPicPr>
          <p:cNvPr id="3" name="Picture 2" descr="A large white building&#10;&#10;Description automatically generated">
            <a:extLst>
              <a:ext uri="{FF2B5EF4-FFF2-40B4-BE49-F238E27FC236}">
                <a16:creationId xmlns:a16="http://schemas.microsoft.com/office/drawing/2014/main" id="{5F02EBE7-F0F7-4BC6-82E2-CC98665319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52" t="62" r="38068" b="-2"/>
          <a:stretch/>
        </p:blipFill>
        <p:spPr>
          <a:xfrm>
            <a:off x="7571464" y="1"/>
            <a:ext cx="4620535" cy="6858000"/>
          </a:xfrm>
          <a:prstGeom prst="rect">
            <a:avLst/>
          </a:prstGeom>
        </p:spPr>
      </p:pic>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2294246" y="2503734"/>
            <a:ext cx="4177761" cy="944753"/>
          </a:xfrm>
          <a:prstGeom prst="rect">
            <a:avLst/>
          </a:prstGeom>
        </p:spPr>
        <p:txBody>
          <a:bodyPr/>
          <a:lstStyle>
            <a:lvl1pPr marL="0" indent="0" algn="r">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r">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a:t>
            </a:r>
          </a:p>
        </p:txBody>
      </p:sp>
    </p:spTree>
    <p:extLst>
      <p:ext uri="{BB962C8B-B14F-4D97-AF65-F5344CB8AC3E}">
        <p14:creationId xmlns:p14="http://schemas.microsoft.com/office/powerpoint/2010/main" val="408082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13">
    <p:spTree>
      <p:nvGrpSpPr>
        <p:cNvPr id="1" name=""/>
        <p:cNvGrpSpPr/>
        <p:nvPr/>
      </p:nvGrpSpPr>
      <p:grpSpPr>
        <a:xfrm>
          <a:off x="0" y="0"/>
          <a:ext cx="0" cy="0"/>
          <a:chOff x="0" y="0"/>
          <a:chExt cx="0" cy="0"/>
        </a:xfrm>
      </p:grpSpPr>
      <p:pic>
        <p:nvPicPr>
          <p:cNvPr id="3" name="Picture 2" descr="A group of people looking at each other&#10;&#10;Description automatically generated">
            <a:extLst>
              <a:ext uri="{FF2B5EF4-FFF2-40B4-BE49-F238E27FC236}">
                <a16:creationId xmlns:a16="http://schemas.microsoft.com/office/drawing/2014/main" id="{E9E0DB48-68DC-4B37-B1B8-67C6BB7F70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410" r="18659"/>
          <a:stretch/>
        </p:blipFill>
        <p:spPr>
          <a:xfrm>
            <a:off x="7571464" y="0"/>
            <a:ext cx="4620536" cy="6865369"/>
          </a:xfrm>
          <a:prstGeom prst="rect">
            <a:avLst/>
          </a:prstGeom>
        </p:spPr>
      </p:pic>
      <p:sp>
        <p:nvSpPr>
          <p:cNvPr id="5" name="Text Placeholder 15">
            <a:extLst>
              <a:ext uri="{FF2B5EF4-FFF2-40B4-BE49-F238E27FC236}">
                <a16:creationId xmlns:a16="http://schemas.microsoft.com/office/drawing/2014/main" id="{6C772153-2029-41DE-A154-F1D9243A2622}"/>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6" name="Text Placeholder 15">
            <a:extLst>
              <a:ext uri="{FF2B5EF4-FFF2-40B4-BE49-F238E27FC236}">
                <a16:creationId xmlns:a16="http://schemas.microsoft.com/office/drawing/2014/main" id="{89114FE0-6D1E-40A7-BB29-AD782D048810}"/>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7" name="Text Placeholder 19">
            <a:extLst>
              <a:ext uri="{FF2B5EF4-FFF2-40B4-BE49-F238E27FC236}">
                <a16:creationId xmlns:a16="http://schemas.microsoft.com/office/drawing/2014/main" id="{04813989-273A-4570-B8C6-6C500F280CD6}"/>
              </a:ext>
            </a:extLst>
          </p:cNvPr>
          <p:cNvSpPr>
            <a:spLocks noGrp="1"/>
          </p:cNvSpPr>
          <p:nvPr>
            <p:ph type="body" sz="quarter" idx="14" hasCustomPrompt="1"/>
          </p:nvPr>
        </p:nvSpPr>
        <p:spPr>
          <a:xfrm>
            <a:off x="1399482" y="2180350"/>
            <a:ext cx="4847493" cy="3551710"/>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err="1"/>
              <a:t>Aconsectetuer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 Nunc </a:t>
            </a:r>
            <a:r>
              <a:rPr lang="en-US" dirty="0" err="1"/>
              <a:t>viverra</a:t>
            </a:r>
            <a:r>
              <a:rPr lang="en-US" dirty="0"/>
              <a:t> </a:t>
            </a:r>
            <a:r>
              <a:rPr lang="en-US" dirty="0" err="1"/>
              <a:t>imperdiet</a:t>
            </a:r>
            <a:r>
              <a:rPr lang="en-US" dirty="0"/>
              <a:t> </a:t>
            </a:r>
            <a:r>
              <a:rPr lang="en-US" dirty="0" err="1"/>
              <a:t>enim</a:t>
            </a:r>
            <a:r>
              <a:rPr lang="en-US" dirty="0"/>
              <a:t>. </a:t>
            </a:r>
          </a:p>
        </p:txBody>
      </p:sp>
    </p:spTree>
    <p:extLst>
      <p:ext uri="{BB962C8B-B14F-4D97-AF65-F5344CB8AC3E}">
        <p14:creationId xmlns:p14="http://schemas.microsoft.com/office/powerpoint/2010/main" val="1334896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Education Log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E14D6-BC35-4C39-BB57-D89EB7EB2A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04" t="14822" r="17833" b="32477"/>
          <a:stretch/>
        </p:blipFill>
        <p:spPr>
          <a:xfrm>
            <a:off x="991362" y="2500884"/>
            <a:ext cx="10209275" cy="1856232"/>
          </a:xfrm>
          <a:prstGeom prst="rect">
            <a:avLst/>
          </a:prstGeom>
        </p:spPr>
      </p:pic>
    </p:spTree>
    <p:extLst>
      <p:ext uri="{BB962C8B-B14F-4D97-AF65-F5344CB8AC3E}">
        <p14:creationId xmlns:p14="http://schemas.microsoft.com/office/powerpoint/2010/main" val="711425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14">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56F6FFC-02F0-41A4-AF9D-FDF90E3AAFE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pic>
        <p:nvPicPr>
          <p:cNvPr id="4" name="Picture 3" descr="A picture containing person, indoor, man, looking&#10;&#10;Description automatically generated">
            <a:extLst>
              <a:ext uri="{FF2B5EF4-FFF2-40B4-BE49-F238E27FC236}">
                <a16:creationId xmlns:a16="http://schemas.microsoft.com/office/drawing/2014/main" id="{405B52F1-2946-4F80-94EE-C503A9A2EF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904" r="30249" b="5448"/>
          <a:stretch/>
        </p:blipFill>
        <p:spPr>
          <a:xfrm>
            <a:off x="7571465" y="0"/>
            <a:ext cx="4620536" cy="6858000"/>
          </a:xfrm>
          <a:prstGeom prst="rect">
            <a:avLst/>
          </a:prstGeom>
        </p:spPr>
      </p:pic>
      <p:sp>
        <p:nvSpPr>
          <p:cNvPr id="9" name="Oval 8">
            <a:extLst>
              <a:ext uri="{FF2B5EF4-FFF2-40B4-BE49-F238E27FC236}">
                <a16:creationId xmlns:a16="http://schemas.microsoft.com/office/drawing/2014/main" id="{EBFFC0B9-95E8-4547-A49D-E1E2BB8F82D3}"/>
              </a:ext>
            </a:extLst>
          </p:cNvPr>
          <p:cNvSpPr/>
          <p:nvPr userDrawn="1"/>
        </p:nvSpPr>
        <p:spPr>
          <a:xfrm>
            <a:off x="743117" y="1436477"/>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Lato" panose="020F0502020204030203" pitchFamily="34" charset="0"/>
              <a:ea typeface="Lato" panose="020F0502020204030203" pitchFamily="34" charset="0"/>
              <a:cs typeface="Lato" panose="020F0502020204030203" pitchFamily="34" charset="0"/>
            </a:endParaRPr>
          </a:p>
        </p:txBody>
      </p:sp>
      <p:sp>
        <p:nvSpPr>
          <p:cNvPr id="10" name="Freeform 17">
            <a:extLst>
              <a:ext uri="{FF2B5EF4-FFF2-40B4-BE49-F238E27FC236}">
                <a16:creationId xmlns:a16="http://schemas.microsoft.com/office/drawing/2014/main" id="{6F2598FE-467F-49B6-A259-B79A0DFC3EF7}"/>
              </a:ext>
            </a:extLst>
          </p:cNvPr>
          <p:cNvSpPr>
            <a:spLocks noEditPoints="1"/>
          </p:cNvSpPr>
          <p:nvPr userDrawn="1"/>
        </p:nvSpPr>
        <p:spPr bwMode="auto">
          <a:xfrm>
            <a:off x="1022519" y="1651227"/>
            <a:ext cx="355595" cy="484900"/>
          </a:xfrm>
          <a:custGeom>
            <a:avLst/>
            <a:gdLst>
              <a:gd name="T0" fmla="*/ 64 w 128"/>
              <a:gd name="T1" fmla="*/ 104 h 176"/>
              <a:gd name="T2" fmla="*/ 48 w 128"/>
              <a:gd name="T3" fmla="*/ 120 h 176"/>
              <a:gd name="T4" fmla="*/ 52 w 128"/>
              <a:gd name="T5" fmla="*/ 131 h 176"/>
              <a:gd name="T6" fmla="*/ 52 w 128"/>
              <a:gd name="T7" fmla="*/ 132 h 176"/>
              <a:gd name="T8" fmla="*/ 64 w 128"/>
              <a:gd name="T9" fmla="*/ 144 h 176"/>
              <a:gd name="T10" fmla="*/ 76 w 128"/>
              <a:gd name="T11" fmla="*/ 132 h 176"/>
              <a:gd name="T12" fmla="*/ 76 w 128"/>
              <a:gd name="T13" fmla="*/ 131 h 176"/>
              <a:gd name="T14" fmla="*/ 80 w 128"/>
              <a:gd name="T15" fmla="*/ 120 h 176"/>
              <a:gd name="T16" fmla="*/ 64 w 128"/>
              <a:gd name="T17" fmla="*/ 104 h 176"/>
              <a:gd name="T18" fmla="*/ 68 w 128"/>
              <a:gd name="T19" fmla="*/ 127 h 176"/>
              <a:gd name="T20" fmla="*/ 68 w 128"/>
              <a:gd name="T21" fmla="*/ 132 h 176"/>
              <a:gd name="T22" fmla="*/ 64 w 128"/>
              <a:gd name="T23" fmla="*/ 136 h 176"/>
              <a:gd name="T24" fmla="*/ 60 w 128"/>
              <a:gd name="T25" fmla="*/ 132 h 176"/>
              <a:gd name="T26" fmla="*/ 60 w 128"/>
              <a:gd name="T27" fmla="*/ 127 h 176"/>
              <a:gd name="T28" fmla="*/ 56 w 128"/>
              <a:gd name="T29" fmla="*/ 120 h 176"/>
              <a:gd name="T30" fmla="*/ 64 w 128"/>
              <a:gd name="T31" fmla="*/ 112 h 176"/>
              <a:gd name="T32" fmla="*/ 72 w 128"/>
              <a:gd name="T33" fmla="*/ 120 h 176"/>
              <a:gd name="T34" fmla="*/ 68 w 128"/>
              <a:gd name="T35" fmla="*/ 127 h 176"/>
              <a:gd name="T36" fmla="*/ 112 w 128"/>
              <a:gd name="T37" fmla="*/ 72 h 176"/>
              <a:gd name="T38" fmla="*/ 112 w 128"/>
              <a:gd name="T39" fmla="*/ 48 h 176"/>
              <a:gd name="T40" fmla="*/ 64 w 128"/>
              <a:gd name="T41" fmla="*/ 0 h 176"/>
              <a:gd name="T42" fmla="*/ 16 w 128"/>
              <a:gd name="T43" fmla="*/ 48 h 176"/>
              <a:gd name="T44" fmla="*/ 16 w 128"/>
              <a:gd name="T45" fmla="*/ 72 h 176"/>
              <a:gd name="T46" fmla="*/ 0 w 128"/>
              <a:gd name="T47" fmla="*/ 88 h 176"/>
              <a:gd name="T48" fmla="*/ 0 w 128"/>
              <a:gd name="T49" fmla="*/ 160 h 176"/>
              <a:gd name="T50" fmla="*/ 16 w 128"/>
              <a:gd name="T51" fmla="*/ 176 h 176"/>
              <a:gd name="T52" fmla="*/ 112 w 128"/>
              <a:gd name="T53" fmla="*/ 176 h 176"/>
              <a:gd name="T54" fmla="*/ 128 w 128"/>
              <a:gd name="T55" fmla="*/ 160 h 176"/>
              <a:gd name="T56" fmla="*/ 128 w 128"/>
              <a:gd name="T57" fmla="*/ 88 h 176"/>
              <a:gd name="T58" fmla="*/ 112 w 128"/>
              <a:gd name="T59" fmla="*/ 72 h 176"/>
              <a:gd name="T60" fmla="*/ 24 w 128"/>
              <a:gd name="T61" fmla="*/ 48 h 176"/>
              <a:gd name="T62" fmla="*/ 64 w 128"/>
              <a:gd name="T63" fmla="*/ 8 h 176"/>
              <a:gd name="T64" fmla="*/ 104 w 128"/>
              <a:gd name="T65" fmla="*/ 48 h 176"/>
              <a:gd name="T66" fmla="*/ 104 w 128"/>
              <a:gd name="T67" fmla="*/ 72 h 176"/>
              <a:gd name="T68" fmla="*/ 24 w 128"/>
              <a:gd name="T69" fmla="*/ 72 h 176"/>
              <a:gd name="T70" fmla="*/ 24 w 128"/>
              <a:gd name="T71" fmla="*/ 48 h 176"/>
              <a:gd name="T72" fmla="*/ 120 w 128"/>
              <a:gd name="T73" fmla="*/ 160 h 176"/>
              <a:gd name="T74" fmla="*/ 112 w 128"/>
              <a:gd name="T75" fmla="*/ 168 h 176"/>
              <a:gd name="T76" fmla="*/ 16 w 128"/>
              <a:gd name="T77" fmla="*/ 168 h 176"/>
              <a:gd name="T78" fmla="*/ 8 w 128"/>
              <a:gd name="T79" fmla="*/ 160 h 176"/>
              <a:gd name="T80" fmla="*/ 8 w 128"/>
              <a:gd name="T81" fmla="*/ 88 h 176"/>
              <a:gd name="T82" fmla="*/ 16 w 128"/>
              <a:gd name="T83" fmla="*/ 80 h 176"/>
              <a:gd name="T84" fmla="*/ 112 w 128"/>
              <a:gd name="T85" fmla="*/ 80 h 176"/>
              <a:gd name="T86" fmla="*/ 120 w 128"/>
              <a:gd name="T87" fmla="*/ 88 h 176"/>
              <a:gd name="T88" fmla="*/ 120 w 128"/>
              <a:gd name="T8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76">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moveTo>
                  <a:pt x="112" y="72"/>
                </a:moveTo>
                <a:cubicBezTo>
                  <a:pt x="112" y="48"/>
                  <a:pt x="112" y="48"/>
                  <a:pt x="112" y="48"/>
                </a:cubicBezTo>
                <a:cubicBezTo>
                  <a:pt x="112" y="21"/>
                  <a:pt x="91" y="0"/>
                  <a:pt x="64" y="0"/>
                </a:cubicBezTo>
                <a:cubicBezTo>
                  <a:pt x="37" y="0"/>
                  <a:pt x="16" y="21"/>
                  <a:pt x="16" y="48"/>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24" y="48"/>
                </a:moveTo>
                <a:cubicBezTo>
                  <a:pt x="24" y="26"/>
                  <a:pt x="42" y="8"/>
                  <a:pt x="64" y="8"/>
                </a:cubicBezTo>
                <a:cubicBezTo>
                  <a:pt x="86" y="8"/>
                  <a:pt x="104" y="26"/>
                  <a:pt x="104" y="48"/>
                </a:cubicBezTo>
                <a:cubicBezTo>
                  <a:pt x="104" y="72"/>
                  <a:pt x="104" y="72"/>
                  <a:pt x="104" y="72"/>
                </a:cubicBezTo>
                <a:cubicBezTo>
                  <a:pt x="24" y="72"/>
                  <a:pt x="24" y="72"/>
                  <a:pt x="24" y="72"/>
                </a:cubicBezTo>
                <a:lnTo>
                  <a:pt x="24" y="48"/>
                </a:lnTo>
                <a:close/>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1" name="Oval 10">
            <a:extLst>
              <a:ext uri="{FF2B5EF4-FFF2-40B4-BE49-F238E27FC236}">
                <a16:creationId xmlns:a16="http://schemas.microsoft.com/office/drawing/2014/main" id="{CBE6FDCF-B9B0-4D28-9296-496BB9CA3314}"/>
              </a:ext>
            </a:extLst>
          </p:cNvPr>
          <p:cNvSpPr/>
          <p:nvPr userDrawn="1"/>
        </p:nvSpPr>
        <p:spPr>
          <a:xfrm>
            <a:off x="743117" y="326428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latin typeface="Lato" panose="020F0502020204030203" pitchFamily="34" charset="0"/>
              <a:ea typeface="Lato" panose="020F0502020204030203" pitchFamily="34" charset="0"/>
              <a:cs typeface="Lato" panose="020F0502020204030203" pitchFamily="34" charset="0"/>
            </a:endParaRPr>
          </a:p>
        </p:txBody>
      </p:sp>
      <p:sp>
        <p:nvSpPr>
          <p:cNvPr id="12" name="Freeform 35">
            <a:extLst>
              <a:ext uri="{FF2B5EF4-FFF2-40B4-BE49-F238E27FC236}">
                <a16:creationId xmlns:a16="http://schemas.microsoft.com/office/drawing/2014/main" id="{9DF47C25-56A4-47FF-9C66-F783B05CF284}"/>
              </a:ext>
            </a:extLst>
          </p:cNvPr>
          <p:cNvSpPr>
            <a:spLocks noEditPoints="1"/>
          </p:cNvSpPr>
          <p:nvPr userDrawn="1"/>
        </p:nvSpPr>
        <p:spPr bwMode="auto">
          <a:xfrm>
            <a:off x="957865" y="3485014"/>
            <a:ext cx="484901" cy="398697"/>
          </a:xfrm>
          <a:custGeom>
            <a:avLst/>
            <a:gdLst>
              <a:gd name="T0" fmla="*/ 28 w 176"/>
              <a:gd name="T1" fmla="*/ 88 h 144"/>
              <a:gd name="T2" fmla="*/ 4 w 176"/>
              <a:gd name="T3" fmla="*/ 88 h 144"/>
              <a:gd name="T4" fmla="*/ 0 w 176"/>
              <a:gd name="T5" fmla="*/ 92 h 144"/>
              <a:gd name="T6" fmla="*/ 0 w 176"/>
              <a:gd name="T7" fmla="*/ 140 h 144"/>
              <a:gd name="T8" fmla="*/ 4 w 176"/>
              <a:gd name="T9" fmla="*/ 144 h 144"/>
              <a:gd name="T10" fmla="*/ 28 w 176"/>
              <a:gd name="T11" fmla="*/ 144 h 144"/>
              <a:gd name="T12" fmla="*/ 32 w 176"/>
              <a:gd name="T13" fmla="*/ 140 h 144"/>
              <a:gd name="T14" fmla="*/ 32 w 176"/>
              <a:gd name="T15" fmla="*/ 92 h 144"/>
              <a:gd name="T16" fmla="*/ 28 w 176"/>
              <a:gd name="T17" fmla="*/ 88 h 144"/>
              <a:gd name="T18" fmla="*/ 24 w 176"/>
              <a:gd name="T19" fmla="*/ 136 h 144"/>
              <a:gd name="T20" fmla="*/ 8 w 176"/>
              <a:gd name="T21" fmla="*/ 136 h 144"/>
              <a:gd name="T22" fmla="*/ 8 w 176"/>
              <a:gd name="T23" fmla="*/ 96 h 144"/>
              <a:gd name="T24" fmla="*/ 24 w 176"/>
              <a:gd name="T25" fmla="*/ 96 h 144"/>
              <a:gd name="T26" fmla="*/ 24 w 176"/>
              <a:gd name="T27" fmla="*/ 136 h 144"/>
              <a:gd name="T28" fmla="*/ 124 w 176"/>
              <a:gd name="T29" fmla="*/ 64 h 144"/>
              <a:gd name="T30" fmla="*/ 100 w 176"/>
              <a:gd name="T31" fmla="*/ 64 h 144"/>
              <a:gd name="T32" fmla="*/ 96 w 176"/>
              <a:gd name="T33" fmla="*/ 68 h 144"/>
              <a:gd name="T34" fmla="*/ 96 w 176"/>
              <a:gd name="T35" fmla="*/ 140 h 144"/>
              <a:gd name="T36" fmla="*/ 100 w 176"/>
              <a:gd name="T37" fmla="*/ 144 h 144"/>
              <a:gd name="T38" fmla="*/ 124 w 176"/>
              <a:gd name="T39" fmla="*/ 144 h 144"/>
              <a:gd name="T40" fmla="*/ 128 w 176"/>
              <a:gd name="T41" fmla="*/ 140 h 144"/>
              <a:gd name="T42" fmla="*/ 128 w 176"/>
              <a:gd name="T43" fmla="*/ 68 h 144"/>
              <a:gd name="T44" fmla="*/ 124 w 176"/>
              <a:gd name="T45" fmla="*/ 64 h 144"/>
              <a:gd name="T46" fmla="*/ 120 w 176"/>
              <a:gd name="T47" fmla="*/ 136 h 144"/>
              <a:gd name="T48" fmla="*/ 104 w 176"/>
              <a:gd name="T49" fmla="*/ 136 h 144"/>
              <a:gd name="T50" fmla="*/ 104 w 176"/>
              <a:gd name="T51" fmla="*/ 72 h 144"/>
              <a:gd name="T52" fmla="*/ 120 w 176"/>
              <a:gd name="T53" fmla="*/ 72 h 144"/>
              <a:gd name="T54" fmla="*/ 120 w 176"/>
              <a:gd name="T55" fmla="*/ 136 h 144"/>
              <a:gd name="T56" fmla="*/ 76 w 176"/>
              <a:gd name="T57" fmla="*/ 16 h 144"/>
              <a:gd name="T58" fmla="*/ 52 w 176"/>
              <a:gd name="T59" fmla="*/ 16 h 144"/>
              <a:gd name="T60" fmla="*/ 48 w 176"/>
              <a:gd name="T61" fmla="*/ 20 h 144"/>
              <a:gd name="T62" fmla="*/ 48 w 176"/>
              <a:gd name="T63" fmla="*/ 140 h 144"/>
              <a:gd name="T64" fmla="*/ 52 w 176"/>
              <a:gd name="T65" fmla="*/ 144 h 144"/>
              <a:gd name="T66" fmla="*/ 76 w 176"/>
              <a:gd name="T67" fmla="*/ 144 h 144"/>
              <a:gd name="T68" fmla="*/ 80 w 176"/>
              <a:gd name="T69" fmla="*/ 140 h 144"/>
              <a:gd name="T70" fmla="*/ 80 w 176"/>
              <a:gd name="T71" fmla="*/ 20 h 144"/>
              <a:gd name="T72" fmla="*/ 76 w 176"/>
              <a:gd name="T73" fmla="*/ 16 h 144"/>
              <a:gd name="T74" fmla="*/ 72 w 176"/>
              <a:gd name="T75" fmla="*/ 136 h 144"/>
              <a:gd name="T76" fmla="*/ 56 w 176"/>
              <a:gd name="T77" fmla="*/ 136 h 144"/>
              <a:gd name="T78" fmla="*/ 56 w 176"/>
              <a:gd name="T79" fmla="*/ 24 h 144"/>
              <a:gd name="T80" fmla="*/ 72 w 176"/>
              <a:gd name="T81" fmla="*/ 24 h 144"/>
              <a:gd name="T82" fmla="*/ 72 w 176"/>
              <a:gd name="T83" fmla="*/ 136 h 144"/>
              <a:gd name="T84" fmla="*/ 172 w 176"/>
              <a:gd name="T85" fmla="*/ 0 h 144"/>
              <a:gd name="T86" fmla="*/ 148 w 176"/>
              <a:gd name="T87" fmla="*/ 0 h 144"/>
              <a:gd name="T88" fmla="*/ 144 w 176"/>
              <a:gd name="T89" fmla="*/ 4 h 144"/>
              <a:gd name="T90" fmla="*/ 144 w 176"/>
              <a:gd name="T91" fmla="*/ 140 h 144"/>
              <a:gd name="T92" fmla="*/ 148 w 176"/>
              <a:gd name="T93" fmla="*/ 144 h 144"/>
              <a:gd name="T94" fmla="*/ 172 w 176"/>
              <a:gd name="T95" fmla="*/ 144 h 144"/>
              <a:gd name="T96" fmla="*/ 176 w 176"/>
              <a:gd name="T97" fmla="*/ 140 h 144"/>
              <a:gd name="T98" fmla="*/ 176 w 176"/>
              <a:gd name="T99" fmla="*/ 4 h 144"/>
              <a:gd name="T100" fmla="*/ 172 w 176"/>
              <a:gd name="T101" fmla="*/ 0 h 144"/>
              <a:gd name="T102" fmla="*/ 168 w 176"/>
              <a:gd name="T103" fmla="*/ 136 h 144"/>
              <a:gd name="T104" fmla="*/ 152 w 176"/>
              <a:gd name="T105" fmla="*/ 136 h 144"/>
              <a:gd name="T106" fmla="*/ 152 w 176"/>
              <a:gd name="T107" fmla="*/ 8 h 144"/>
              <a:gd name="T108" fmla="*/ 168 w 176"/>
              <a:gd name="T109" fmla="*/ 8 h 144"/>
              <a:gd name="T110" fmla="*/ 168 w 176"/>
              <a:gd name="T11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4">
                <a:moveTo>
                  <a:pt x="28" y="88"/>
                </a:moveTo>
                <a:cubicBezTo>
                  <a:pt x="4" y="88"/>
                  <a:pt x="4" y="88"/>
                  <a:pt x="4" y="88"/>
                </a:cubicBezTo>
                <a:cubicBezTo>
                  <a:pt x="2" y="88"/>
                  <a:pt x="0" y="90"/>
                  <a:pt x="0" y="92"/>
                </a:cubicBezTo>
                <a:cubicBezTo>
                  <a:pt x="0" y="140"/>
                  <a:pt x="0" y="140"/>
                  <a:pt x="0" y="140"/>
                </a:cubicBezTo>
                <a:cubicBezTo>
                  <a:pt x="0" y="142"/>
                  <a:pt x="2" y="144"/>
                  <a:pt x="4" y="144"/>
                </a:cubicBezTo>
                <a:cubicBezTo>
                  <a:pt x="28" y="144"/>
                  <a:pt x="28" y="144"/>
                  <a:pt x="28" y="144"/>
                </a:cubicBezTo>
                <a:cubicBezTo>
                  <a:pt x="30" y="144"/>
                  <a:pt x="32" y="142"/>
                  <a:pt x="32" y="140"/>
                </a:cubicBezTo>
                <a:cubicBezTo>
                  <a:pt x="32" y="92"/>
                  <a:pt x="32" y="92"/>
                  <a:pt x="32" y="92"/>
                </a:cubicBezTo>
                <a:cubicBezTo>
                  <a:pt x="32" y="90"/>
                  <a:pt x="30" y="88"/>
                  <a:pt x="28" y="88"/>
                </a:cubicBezTo>
                <a:moveTo>
                  <a:pt x="24" y="136"/>
                </a:moveTo>
                <a:cubicBezTo>
                  <a:pt x="8" y="136"/>
                  <a:pt x="8" y="136"/>
                  <a:pt x="8" y="136"/>
                </a:cubicBezTo>
                <a:cubicBezTo>
                  <a:pt x="8" y="96"/>
                  <a:pt x="8" y="96"/>
                  <a:pt x="8" y="96"/>
                </a:cubicBezTo>
                <a:cubicBezTo>
                  <a:pt x="24" y="96"/>
                  <a:pt x="24" y="96"/>
                  <a:pt x="24" y="96"/>
                </a:cubicBezTo>
                <a:lnTo>
                  <a:pt x="24" y="136"/>
                </a:lnTo>
                <a:close/>
                <a:moveTo>
                  <a:pt x="124" y="64"/>
                </a:moveTo>
                <a:cubicBezTo>
                  <a:pt x="100" y="64"/>
                  <a:pt x="100" y="64"/>
                  <a:pt x="100" y="64"/>
                </a:cubicBezTo>
                <a:cubicBezTo>
                  <a:pt x="98" y="64"/>
                  <a:pt x="96" y="66"/>
                  <a:pt x="96" y="68"/>
                </a:cubicBezTo>
                <a:cubicBezTo>
                  <a:pt x="96" y="140"/>
                  <a:pt x="96" y="140"/>
                  <a:pt x="96" y="140"/>
                </a:cubicBezTo>
                <a:cubicBezTo>
                  <a:pt x="96" y="142"/>
                  <a:pt x="98" y="144"/>
                  <a:pt x="100" y="144"/>
                </a:cubicBezTo>
                <a:cubicBezTo>
                  <a:pt x="124" y="144"/>
                  <a:pt x="124" y="144"/>
                  <a:pt x="124" y="144"/>
                </a:cubicBezTo>
                <a:cubicBezTo>
                  <a:pt x="126" y="144"/>
                  <a:pt x="128" y="142"/>
                  <a:pt x="128" y="140"/>
                </a:cubicBezTo>
                <a:cubicBezTo>
                  <a:pt x="128" y="68"/>
                  <a:pt x="128" y="68"/>
                  <a:pt x="128" y="68"/>
                </a:cubicBezTo>
                <a:cubicBezTo>
                  <a:pt x="128" y="66"/>
                  <a:pt x="126" y="64"/>
                  <a:pt x="124" y="64"/>
                </a:cubicBezTo>
                <a:moveTo>
                  <a:pt x="120" y="136"/>
                </a:moveTo>
                <a:cubicBezTo>
                  <a:pt x="104" y="136"/>
                  <a:pt x="104" y="136"/>
                  <a:pt x="104" y="136"/>
                </a:cubicBezTo>
                <a:cubicBezTo>
                  <a:pt x="104" y="72"/>
                  <a:pt x="104" y="72"/>
                  <a:pt x="104" y="72"/>
                </a:cubicBezTo>
                <a:cubicBezTo>
                  <a:pt x="120" y="72"/>
                  <a:pt x="120" y="72"/>
                  <a:pt x="120" y="72"/>
                </a:cubicBezTo>
                <a:lnTo>
                  <a:pt x="120" y="136"/>
                </a:lnTo>
                <a:close/>
                <a:moveTo>
                  <a:pt x="76" y="16"/>
                </a:moveTo>
                <a:cubicBezTo>
                  <a:pt x="52" y="16"/>
                  <a:pt x="52" y="16"/>
                  <a:pt x="52" y="16"/>
                </a:cubicBezTo>
                <a:cubicBezTo>
                  <a:pt x="50" y="16"/>
                  <a:pt x="48" y="18"/>
                  <a:pt x="48" y="20"/>
                </a:cubicBezTo>
                <a:cubicBezTo>
                  <a:pt x="48" y="140"/>
                  <a:pt x="48" y="140"/>
                  <a:pt x="48" y="140"/>
                </a:cubicBezTo>
                <a:cubicBezTo>
                  <a:pt x="48" y="142"/>
                  <a:pt x="50" y="144"/>
                  <a:pt x="52" y="144"/>
                </a:cubicBezTo>
                <a:cubicBezTo>
                  <a:pt x="76" y="144"/>
                  <a:pt x="76" y="144"/>
                  <a:pt x="76" y="144"/>
                </a:cubicBezTo>
                <a:cubicBezTo>
                  <a:pt x="78" y="144"/>
                  <a:pt x="80" y="142"/>
                  <a:pt x="80" y="140"/>
                </a:cubicBezTo>
                <a:cubicBezTo>
                  <a:pt x="80" y="20"/>
                  <a:pt x="80" y="20"/>
                  <a:pt x="80" y="20"/>
                </a:cubicBezTo>
                <a:cubicBezTo>
                  <a:pt x="80" y="18"/>
                  <a:pt x="78" y="16"/>
                  <a:pt x="76" y="16"/>
                </a:cubicBezTo>
                <a:moveTo>
                  <a:pt x="72" y="136"/>
                </a:moveTo>
                <a:cubicBezTo>
                  <a:pt x="56" y="136"/>
                  <a:pt x="56" y="136"/>
                  <a:pt x="56" y="136"/>
                </a:cubicBezTo>
                <a:cubicBezTo>
                  <a:pt x="56" y="24"/>
                  <a:pt x="56" y="24"/>
                  <a:pt x="56" y="24"/>
                </a:cubicBezTo>
                <a:cubicBezTo>
                  <a:pt x="72" y="24"/>
                  <a:pt x="72" y="24"/>
                  <a:pt x="72" y="24"/>
                </a:cubicBezTo>
                <a:lnTo>
                  <a:pt x="72" y="136"/>
                </a:lnTo>
                <a:close/>
                <a:moveTo>
                  <a:pt x="172" y="0"/>
                </a:moveTo>
                <a:cubicBezTo>
                  <a:pt x="148" y="0"/>
                  <a:pt x="148" y="0"/>
                  <a:pt x="148" y="0"/>
                </a:cubicBezTo>
                <a:cubicBezTo>
                  <a:pt x="146" y="0"/>
                  <a:pt x="144" y="2"/>
                  <a:pt x="144" y="4"/>
                </a:cubicBezTo>
                <a:cubicBezTo>
                  <a:pt x="144" y="140"/>
                  <a:pt x="144" y="140"/>
                  <a:pt x="144" y="140"/>
                </a:cubicBezTo>
                <a:cubicBezTo>
                  <a:pt x="144" y="142"/>
                  <a:pt x="146" y="144"/>
                  <a:pt x="148" y="144"/>
                </a:cubicBezTo>
                <a:cubicBezTo>
                  <a:pt x="172" y="144"/>
                  <a:pt x="172" y="144"/>
                  <a:pt x="172" y="144"/>
                </a:cubicBezTo>
                <a:cubicBezTo>
                  <a:pt x="174" y="144"/>
                  <a:pt x="176" y="142"/>
                  <a:pt x="176" y="140"/>
                </a:cubicBezTo>
                <a:cubicBezTo>
                  <a:pt x="176" y="4"/>
                  <a:pt x="176" y="4"/>
                  <a:pt x="176" y="4"/>
                </a:cubicBezTo>
                <a:cubicBezTo>
                  <a:pt x="176" y="2"/>
                  <a:pt x="174" y="0"/>
                  <a:pt x="172" y="0"/>
                </a:cubicBezTo>
                <a:moveTo>
                  <a:pt x="168" y="136"/>
                </a:moveTo>
                <a:cubicBezTo>
                  <a:pt x="152" y="136"/>
                  <a:pt x="152" y="136"/>
                  <a:pt x="152" y="136"/>
                </a:cubicBezTo>
                <a:cubicBezTo>
                  <a:pt x="152" y="8"/>
                  <a:pt x="152" y="8"/>
                  <a:pt x="152" y="8"/>
                </a:cubicBezTo>
                <a:cubicBezTo>
                  <a:pt x="168" y="8"/>
                  <a:pt x="168" y="8"/>
                  <a:pt x="168" y="8"/>
                </a:cubicBezTo>
                <a:lnTo>
                  <a:pt x="168" y="1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3" name="Oval 12">
            <a:extLst>
              <a:ext uri="{FF2B5EF4-FFF2-40B4-BE49-F238E27FC236}">
                <a16:creationId xmlns:a16="http://schemas.microsoft.com/office/drawing/2014/main" id="{CB4E11A6-E439-4444-A18F-3C83793BCBFA}"/>
              </a:ext>
            </a:extLst>
          </p:cNvPr>
          <p:cNvSpPr/>
          <p:nvPr userDrawn="1"/>
        </p:nvSpPr>
        <p:spPr>
          <a:xfrm>
            <a:off x="743117" y="507555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Lato" panose="020F0502020204030203" pitchFamily="34" charset="0"/>
              <a:ea typeface="Lato" panose="020F0502020204030203" pitchFamily="34" charset="0"/>
              <a:cs typeface="Lato" panose="020F0502020204030203" pitchFamily="34" charset="0"/>
            </a:endParaRPr>
          </a:p>
        </p:txBody>
      </p:sp>
      <p:sp>
        <p:nvSpPr>
          <p:cNvPr id="14" name="Freeform 77">
            <a:extLst>
              <a:ext uri="{FF2B5EF4-FFF2-40B4-BE49-F238E27FC236}">
                <a16:creationId xmlns:a16="http://schemas.microsoft.com/office/drawing/2014/main" id="{D03397F3-AE60-426F-B8A5-B1323882631C}"/>
              </a:ext>
            </a:extLst>
          </p:cNvPr>
          <p:cNvSpPr>
            <a:spLocks noEditPoints="1"/>
          </p:cNvSpPr>
          <p:nvPr userDrawn="1"/>
        </p:nvSpPr>
        <p:spPr bwMode="auto">
          <a:xfrm>
            <a:off x="957865" y="5306466"/>
            <a:ext cx="484901" cy="452571"/>
          </a:xfrm>
          <a:custGeom>
            <a:avLst/>
            <a:gdLst>
              <a:gd name="T0" fmla="*/ 172 w 176"/>
              <a:gd name="T1" fmla="*/ 136 h 160"/>
              <a:gd name="T2" fmla="*/ 96 w 176"/>
              <a:gd name="T3" fmla="*/ 136 h 160"/>
              <a:gd name="T4" fmla="*/ 76 w 176"/>
              <a:gd name="T5" fmla="*/ 120 h 160"/>
              <a:gd name="T6" fmla="*/ 56 w 176"/>
              <a:gd name="T7" fmla="*/ 136 h 160"/>
              <a:gd name="T8" fmla="*/ 4 w 176"/>
              <a:gd name="T9" fmla="*/ 136 h 160"/>
              <a:gd name="T10" fmla="*/ 0 w 176"/>
              <a:gd name="T11" fmla="*/ 140 h 160"/>
              <a:gd name="T12" fmla="*/ 4 w 176"/>
              <a:gd name="T13" fmla="*/ 144 h 160"/>
              <a:gd name="T14" fmla="*/ 56 w 176"/>
              <a:gd name="T15" fmla="*/ 144 h 160"/>
              <a:gd name="T16" fmla="*/ 76 w 176"/>
              <a:gd name="T17" fmla="*/ 160 h 160"/>
              <a:gd name="T18" fmla="*/ 96 w 176"/>
              <a:gd name="T19" fmla="*/ 144 h 160"/>
              <a:gd name="T20" fmla="*/ 172 w 176"/>
              <a:gd name="T21" fmla="*/ 144 h 160"/>
              <a:gd name="T22" fmla="*/ 176 w 176"/>
              <a:gd name="T23" fmla="*/ 140 h 160"/>
              <a:gd name="T24" fmla="*/ 172 w 176"/>
              <a:gd name="T25" fmla="*/ 136 h 160"/>
              <a:gd name="T26" fmla="*/ 76 w 176"/>
              <a:gd name="T27" fmla="*/ 152 h 160"/>
              <a:gd name="T28" fmla="*/ 64 w 176"/>
              <a:gd name="T29" fmla="*/ 140 h 160"/>
              <a:gd name="T30" fmla="*/ 76 w 176"/>
              <a:gd name="T31" fmla="*/ 128 h 160"/>
              <a:gd name="T32" fmla="*/ 88 w 176"/>
              <a:gd name="T33" fmla="*/ 140 h 160"/>
              <a:gd name="T34" fmla="*/ 76 w 176"/>
              <a:gd name="T35" fmla="*/ 152 h 160"/>
              <a:gd name="T36" fmla="*/ 4 w 176"/>
              <a:gd name="T37" fmla="*/ 24 h 160"/>
              <a:gd name="T38" fmla="*/ 24 w 176"/>
              <a:gd name="T39" fmla="*/ 24 h 160"/>
              <a:gd name="T40" fmla="*/ 44 w 176"/>
              <a:gd name="T41" fmla="*/ 40 h 160"/>
              <a:gd name="T42" fmla="*/ 64 w 176"/>
              <a:gd name="T43" fmla="*/ 24 h 160"/>
              <a:gd name="T44" fmla="*/ 172 w 176"/>
              <a:gd name="T45" fmla="*/ 24 h 160"/>
              <a:gd name="T46" fmla="*/ 176 w 176"/>
              <a:gd name="T47" fmla="*/ 20 h 160"/>
              <a:gd name="T48" fmla="*/ 172 w 176"/>
              <a:gd name="T49" fmla="*/ 16 h 160"/>
              <a:gd name="T50" fmla="*/ 64 w 176"/>
              <a:gd name="T51" fmla="*/ 16 h 160"/>
              <a:gd name="T52" fmla="*/ 44 w 176"/>
              <a:gd name="T53" fmla="*/ 0 h 160"/>
              <a:gd name="T54" fmla="*/ 24 w 176"/>
              <a:gd name="T55" fmla="*/ 16 h 160"/>
              <a:gd name="T56" fmla="*/ 4 w 176"/>
              <a:gd name="T57" fmla="*/ 16 h 160"/>
              <a:gd name="T58" fmla="*/ 0 w 176"/>
              <a:gd name="T59" fmla="*/ 20 h 160"/>
              <a:gd name="T60" fmla="*/ 4 w 176"/>
              <a:gd name="T61" fmla="*/ 24 h 160"/>
              <a:gd name="T62" fmla="*/ 44 w 176"/>
              <a:gd name="T63" fmla="*/ 8 h 160"/>
              <a:gd name="T64" fmla="*/ 56 w 176"/>
              <a:gd name="T65" fmla="*/ 20 h 160"/>
              <a:gd name="T66" fmla="*/ 44 w 176"/>
              <a:gd name="T67" fmla="*/ 32 h 160"/>
              <a:gd name="T68" fmla="*/ 32 w 176"/>
              <a:gd name="T69" fmla="*/ 20 h 160"/>
              <a:gd name="T70" fmla="*/ 44 w 176"/>
              <a:gd name="T71" fmla="*/ 8 h 160"/>
              <a:gd name="T72" fmla="*/ 172 w 176"/>
              <a:gd name="T73" fmla="*/ 76 h 160"/>
              <a:gd name="T74" fmla="*/ 160 w 176"/>
              <a:gd name="T75" fmla="*/ 76 h 160"/>
              <a:gd name="T76" fmla="*/ 140 w 176"/>
              <a:gd name="T77" fmla="*/ 60 h 160"/>
              <a:gd name="T78" fmla="*/ 120 w 176"/>
              <a:gd name="T79" fmla="*/ 76 h 160"/>
              <a:gd name="T80" fmla="*/ 4 w 176"/>
              <a:gd name="T81" fmla="*/ 76 h 160"/>
              <a:gd name="T82" fmla="*/ 0 w 176"/>
              <a:gd name="T83" fmla="*/ 80 h 160"/>
              <a:gd name="T84" fmla="*/ 4 w 176"/>
              <a:gd name="T85" fmla="*/ 84 h 160"/>
              <a:gd name="T86" fmla="*/ 120 w 176"/>
              <a:gd name="T87" fmla="*/ 84 h 160"/>
              <a:gd name="T88" fmla="*/ 140 w 176"/>
              <a:gd name="T89" fmla="*/ 100 h 160"/>
              <a:gd name="T90" fmla="*/ 160 w 176"/>
              <a:gd name="T91" fmla="*/ 84 h 160"/>
              <a:gd name="T92" fmla="*/ 172 w 176"/>
              <a:gd name="T93" fmla="*/ 84 h 160"/>
              <a:gd name="T94" fmla="*/ 176 w 176"/>
              <a:gd name="T95" fmla="*/ 80 h 160"/>
              <a:gd name="T96" fmla="*/ 172 w 176"/>
              <a:gd name="T97" fmla="*/ 76 h 160"/>
              <a:gd name="T98" fmla="*/ 140 w 176"/>
              <a:gd name="T99" fmla="*/ 92 h 160"/>
              <a:gd name="T100" fmla="*/ 128 w 176"/>
              <a:gd name="T101" fmla="*/ 80 h 160"/>
              <a:gd name="T102" fmla="*/ 140 w 176"/>
              <a:gd name="T103" fmla="*/ 68 h 160"/>
              <a:gd name="T104" fmla="*/ 152 w 176"/>
              <a:gd name="T105" fmla="*/ 80 h 160"/>
              <a:gd name="T106" fmla="*/ 140 w 176"/>
              <a:gd name="T107" fmla="*/ 9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60">
                <a:moveTo>
                  <a:pt x="172" y="136"/>
                </a:moveTo>
                <a:cubicBezTo>
                  <a:pt x="96" y="136"/>
                  <a:pt x="96" y="136"/>
                  <a:pt x="96" y="136"/>
                </a:cubicBezTo>
                <a:cubicBezTo>
                  <a:pt x="94" y="127"/>
                  <a:pt x="86" y="120"/>
                  <a:pt x="76" y="120"/>
                </a:cubicBezTo>
                <a:cubicBezTo>
                  <a:pt x="66" y="120"/>
                  <a:pt x="58" y="127"/>
                  <a:pt x="56" y="136"/>
                </a:cubicBezTo>
                <a:cubicBezTo>
                  <a:pt x="4" y="136"/>
                  <a:pt x="4" y="136"/>
                  <a:pt x="4" y="136"/>
                </a:cubicBezTo>
                <a:cubicBezTo>
                  <a:pt x="2" y="136"/>
                  <a:pt x="0" y="138"/>
                  <a:pt x="0" y="140"/>
                </a:cubicBezTo>
                <a:cubicBezTo>
                  <a:pt x="0" y="142"/>
                  <a:pt x="2" y="144"/>
                  <a:pt x="4" y="144"/>
                </a:cubicBezTo>
                <a:cubicBezTo>
                  <a:pt x="56" y="144"/>
                  <a:pt x="56" y="144"/>
                  <a:pt x="56" y="144"/>
                </a:cubicBezTo>
                <a:cubicBezTo>
                  <a:pt x="58" y="153"/>
                  <a:pt x="66" y="160"/>
                  <a:pt x="76" y="160"/>
                </a:cubicBezTo>
                <a:cubicBezTo>
                  <a:pt x="86" y="160"/>
                  <a:pt x="94" y="153"/>
                  <a:pt x="96" y="144"/>
                </a:cubicBezTo>
                <a:cubicBezTo>
                  <a:pt x="172" y="144"/>
                  <a:pt x="172" y="144"/>
                  <a:pt x="172" y="144"/>
                </a:cubicBezTo>
                <a:cubicBezTo>
                  <a:pt x="174" y="144"/>
                  <a:pt x="176" y="142"/>
                  <a:pt x="176" y="140"/>
                </a:cubicBezTo>
                <a:cubicBezTo>
                  <a:pt x="176" y="138"/>
                  <a:pt x="174" y="136"/>
                  <a:pt x="172" y="136"/>
                </a:cubicBezTo>
                <a:moveTo>
                  <a:pt x="76" y="152"/>
                </a:moveTo>
                <a:cubicBezTo>
                  <a:pt x="69" y="152"/>
                  <a:pt x="64" y="147"/>
                  <a:pt x="64" y="140"/>
                </a:cubicBezTo>
                <a:cubicBezTo>
                  <a:pt x="64" y="133"/>
                  <a:pt x="69" y="128"/>
                  <a:pt x="76" y="128"/>
                </a:cubicBezTo>
                <a:cubicBezTo>
                  <a:pt x="83" y="128"/>
                  <a:pt x="88" y="133"/>
                  <a:pt x="88" y="140"/>
                </a:cubicBezTo>
                <a:cubicBezTo>
                  <a:pt x="88" y="147"/>
                  <a:pt x="83" y="152"/>
                  <a:pt x="76" y="152"/>
                </a:cubicBezTo>
                <a:moveTo>
                  <a:pt x="4" y="24"/>
                </a:moveTo>
                <a:cubicBezTo>
                  <a:pt x="24" y="24"/>
                  <a:pt x="24" y="24"/>
                  <a:pt x="24" y="24"/>
                </a:cubicBezTo>
                <a:cubicBezTo>
                  <a:pt x="26" y="33"/>
                  <a:pt x="34" y="40"/>
                  <a:pt x="44" y="40"/>
                </a:cubicBezTo>
                <a:cubicBezTo>
                  <a:pt x="54" y="40"/>
                  <a:pt x="62" y="33"/>
                  <a:pt x="64" y="24"/>
                </a:cubicBezTo>
                <a:cubicBezTo>
                  <a:pt x="172" y="24"/>
                  <a:pt x="172" y="24"/>
                  <a:pt x="172" y="24"/>
                </a:cubicBezTo>
                <a:cubicBezTo>
                  <a:pt x="174" y="24"/>
                  <a:pt x="176" y="22"/>
                  <a:pt x="176" y="20"/>
                </a:cubicBezTo>
                <a:cubicBezTo>
                  <a:pt x="176" y="18"/>
                  <a:pt x="174" y="16"/>
                  <a:pt x="172" y="16"/>
                </a:cubicBezTo>
                <a:cubicBezTo>
                  <a:pt x="64" y="16"/>
                  <a:pt x="64" y="16"/>
                  <a:pt x="64" y="16"/>
                </a:cubicBezTo>
                <a:cubicBezTo>
                  <a:pt x="62" y="7"/>
                  <a:pt x="54" y="0"/>
                  <a:pt x="44" y="0"/>
                </a:cubicBezTo>
                <a:cubicBezTo>
                  <a:pt x="34" y="0"/>
                  <a:pt x="26" y="7"/>
                  <a:pt x="24" y="16"/>
                </a:cubicBezTo>
                <a:cubicBezTo>
                  <a:pt x="4" y="16"/>
                  <a:pt x="4" y="16"/>
                  <a:pt x="4" y="16"/>
                </a:cubicBezTo>
                <a:cubicBezTo>
                  <a:pt x="2" y="16"/>
                  <a:pt x="0" y="18"/>
                  <a:pt x="0" y="20"/>
                </a:cubicBezTo>
                <a:cubicBezTo>
                  <a:pt x="0" y="22"/>
                  <a:pt x="2" y="24"/>
                  <a:pt x="4" y="24"/>
                </a:cubicBezTo>
                <a:moveTo>
                  <a:pt x="44" y="8"/>
                </a:moveTo>
                <a:cubicBezTo>
                  <a:pt x="51" y="8"/>
                  <a:pt x="56" y="13"/>
                  <a:pt x="56" y="20"/>
                </a:cubicBezTo>
                <a:cubicBezTo>
                  <a:pt x="56" y="27"/>
                  <a:pt x="51" y="32"/>
                  <a:pt x="44" y="32"/>
                </a:cubicBezTo>
                <a:cubicBezTo>
                  <a:pt x="37" y="32"/>
                  <a:pt x="32" y="27"/>
                  <a:pt x="32" y="20"/>
                </a:cubicBezTo>
                <a:cubicBezTo>
                  <a:pt x="32" y="13"/>
                  <a:pt x="37" y="8"/>
                  <a:pt x="44" y="8"/>
                </a:cubicBezTo>
                <a:moveTo>
                  <a:pt x="172" y="76"/>
                </a:moveTo>
                <a:cubicBezTo>
                  <a:pt x="160" y="76"/>
                  <a:pt x="160" y="76"/>
                  <a:pt x="160" y="76"/>
                </a:cubicBezTo>
                <a:cubicBezTo>
                  <a:pt x="158" y="67"/>
                  <a:pt x="150" y="60"/>
                  <a:pt x="140" y="60"/>
                </a:cubicBezTo>
                <a:cubicBezTo>
                  <a:pt x="130" y="60"/>
                  <a:pt x="122" y="67"/>
                  <a:pt x="120" y="76"/>
                </a:cubicBezTo>
                <a:cubicBezTo>
                  <a:pt x="4" y="76"/>
                  <a:pt x="4" y="76"/>
                  <a:pt x="4" y="76"/>
                </a:cubicBezTo>
                <a:cubicBezTo>
                  <a:pt x="2" y="76"/>
                  <a:pt x="0" y="78"/>
                  <a:pt x="0" y="80"/>
                </a:cubicBezTo>
                <a:cubicBezTo>
                  <a:pt x="0" y="82"/>
                  <a:pt x="2" y="84"/>
                  <a:pt x="4" y="84"/>
                </a:cubicBezTo>
                <a:cubicBezTo>
                  <a:pt x="120" y="84"/>
                  <a:pt x="120" y="84"/>
                  <a:pt x="120" y="84"/>
                </a:cubicBezTo>
                <a:cubicBezTo>
                  <a:pt x="122" y="93"/>
                  <a:pt x="130" y="100"/>
                  <a:pt x="140" y="100"/>
                </a:cubicBezTo>
                <a:cubicBezTo>
                  <a:pt x="150" y="100"/>
                  <a:pt x="158" y="93"/>
                  <a:pt x="160" y="84"/>
                </a:cubicBezTo>
                <a:cubicBezTo>
                  <a:pt x="172" y="84"/>
                  <a:pt x="172" y="84"/>
                  <a:pt x="172" y="84"/>
                </a:cubicBezTo>
                <a:cubicBezTo>
                  <a:pt x="174" y="84"/>
                  <a:pt x="176" y="82"/>
                  <a:pt x="176" y="80"/>
                </a:cubicBezTo>
                <a:cubicBezTo>
                  <a:pt x="176" y="78"/>
                  <a:pt x="174" y="76"/>
                  <a:pt x="172" y="76"/>
                </a:cubicBezTo>
                <a:moveTo>
                  <a:pt x="140" y="92"/>
                </a:moveTo>
                <a:cubicBezTo>
                  <a:pt x="133" y="92"/>
                  <a:pt x="128" y="87"/>
                  <a:pt x="128" y="80"/>
                </a:cubicBezTo>
                <a:cubicBezTo>
                  <a:pt x="128" y="73"/>
                  <a:pt x="133" y="68"/>
                  <a:pt x="140" y="68"/>
                </a:cubicBezTo>
                <a:cubicBezTo>
                  <a:pt x="147" y="68"/>
                  <a:pt x="152" y="73"/>
                  <a:pt x="152" y="80"/>
                </a:cubicBezTo>
                <a:cubicBezTo>
                  <a:pt x="152" y="87"/>
                  <a:pt x="147" y="92"/>
                  <a:pt x="140" y="9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5" name="Text Placeholder 15">
            <a:extLst>
              <a:ext uri="{FF2B5EF4-FFF2-40B4-BE49-F238E27FC236}">
                <a16:creationId xmlns:a16="http://schemas.microsoft.com/office/drawing/2014/main" id="{7F406C91-A88B-44DB-80C0-BBAE09906D6B}"/>
              </a:ext>
            </a:extLst>
          </p:cNvPr>
          <p:cNvSpPr>
            <a:spLocks noGrp="1"/>
          </p:cNvSpPr>
          <p:nvPr>
            <p:ph type="body" sz="quarter" idx="11" hasCustomPrompt="1"/>
          </p:nvPr>
        </p:nvSpPr>
        <p:spPr>
          <a:xfrm>
            <a:off x="1936919" y="1436477"/>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6" name="Text Placeholder 15">
            <a:extLst>
              <a:ext uri="{FF2B5EF4-FFF2-40B4-BE49-F238E27FC236}">
                <a16:creationId xmlns:a16="http://schemas.microsoft.com/office/drawing/2014/main" id="{AC759363-BAEF-402F-B0AE-7D5D923033CC}"/>
              </a:ext>
            </a:extLst>
          </p:cNvPr>
          <p:cNvSpPr>
            <a:spLocks noGrp="1"/>
          </p:cNvSpPr>
          <p:nvPr>
            <p:ph type="body" sz="quarter" idx="12" hasCustomPrompt="1"/>
          </p:nvPr>
        </p:nvSpPr>
        <p:spPr>
          <a:xfrm>
            <a:off x="1936919" y="3270102"/>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7" name="Text Placeholder 15">
            <a:extLst>
              <a:ext uri="{FF2B5EF4-FFF2-40B4-BE49-F238E27FC236}">
                <a16:creationId xmlns:a16="http://schemas.microsoft.com/office/drawing/2014/main" id="{D00B9FDF-775D-443C-9453-137E233DB259}"/>
              </a:ext>
            </a:extLst>
          </p:cNvPr>
          <p:cNvSpPr>
            <a:spLocks noGrp="1"/>
          </p:cNvSpPr>
          <p:nvPr>
            <p:ph type="body" sz="quarter" idx="13" hasCustomPrompt="1"/>
          </p:nvPr>
        </p:nvSpPr>
        <p:spPr>
          <a:xfrm>
            <a:off x="1918238" y="5075552"/>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8" name="Text Placeholder 19">
            <a:extLst>
              <a:ext uri="{FF2B5EF4-FFF2-40B4-BE49-F238E27FC236}">
                <a16:creationId xmlns:a16="http://schemas.microsoft.com/office/drawing/2014/main" id="{1592E719-933B-4229-928A-C00E2C507762}"/>
              </a:ext>
            </a:extLst>
          </p:cNvPr>
          <p:cNvSpPr>
            <a:spLocks noGrp="1"/>
          </p:cNvSpPr>
          <p:nvPr>
            <p:ph type="body" sz="quarter" idx="14" hasCustomPrompt="1"/>
          </p:nvPr>
        </p:nvSpPr>
        <p:spPr>
          <a:xfrm>
            <a:off x="1918239" y="2109886"/>
            <a:ext cx="4620536" cy="944753"/>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a:t>
            </a:r>
          </a:p>
        </p:txBody>
      </p:sp>
      <p:sp>
        <p:nvSpPr>
          <p:cNvPr id="19" name="Text Placeholder 19">
            <a:extLst>
              <a:ext uri="{FF2B5EF4-FFF2-40B4-BE49-F238E27FC236}">
                <a16:creationId xmlns:a16="http://schemas.microsoft.com/office/drawing/2014/main" id="{AA46DB94-6E6A-4052-8FBB-FA1761B32399}"/>
              </a:ext>
            </a:extLst>
          </p:cNvPr>
          <p:cNvSpPr>
            <a:spLocks noGrp="1"/>
          </p:cNvSpPr>
          <p:nvPr>
            <p:ph type="body" sz="quarter" idx="15" hasCustomPrompt="1"/>
          </p:nvPr>
        </p:nvSpPr>
        <p:spPr>
          <a:xfrm>
            <a:off x="1918237" y="3938386"/>
            <a:ext cx="4620536" cy="944753"/>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a:t>
            </a:r>
          </a:p>
        </p:txBody>
      </p:sp>
      <p:sp>
        <p:nvSpPr>
          <p:cNvPr id="20" name="Text Placeholder 19">
            <a:extLst>
              <a:ext uri="{FF2B5EF4-FFF2-40B4-BE49-F238E27FC236}">
                <a16:creationId xmlns:a16="http://schemas.microsoft.com/office/drawing/2014/main" id="{6D33557D-B1EA-4128-A491-F1C4D8DE6B1F}"/>
              </a:ext>
            </a:extLst>
          </p:cNvPr>
          <p:cNvSpPr>
            <a:spLocks noGrp="1"/>
          </p:cNvSpPr>
          <p:nvPr>
            <p:ph type="body" sz="quarter" idx="16" hasCustomPrompt="1"/>
          </p:nvPr>
        </p:nvSpPr>
        <p:spPr>
          <a:xfrm>
            <a:off x="1918237" y="5689938"/>
            <a:ext cx="4620536" cy="944753"/>
          </a:xfrm>
          <a:prstGeom prst="rect">
            <a:avLst/>
          </a:prstGeom>
        </p:spPr>
        <p:txBody>
          <a:bodyPr/>
          <a:lstStyle>
            <a:lvl1pPr marL="0" indent="0" algn="l">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a:t>
            </a:r>
          </a:p>
        </p:txBody>
      </p:sp>
    </p:spTree>
    <p:extLst>
      <p:ext uri="{BB962C8B-B14F-4D97-AF65-F5344CB8AC3E}">
        <p14:creationId xmlns:p14="http://schemas.microsoft.com/office/powerpoint/2010/main" val="38165748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125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80000">
                                          <p:cBhvr additive="base">
                                            <p:cTn id="11" dur="125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14:bounceEnd="80000">
                                          <p:cBhvr additive="base">
                                            <p:cTn id="15" dur="125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14:bounceEnd="80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80000">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14:bounceEnd="80000">
                                          <p:cBhvr additive="base">
                                            <p:cTn id="23" dur="125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80000">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14:bounceEnd="80000">
                                          <p:cBhvr additive="base">
                                            <p:cTn id="2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0-#ppt_w/2"/>
                                              </p:val>
                                            </p:tav>
                                            <p:tav tm="100000">
                                              <p:val>
                                                <p:strVal val="#ppt_x"/>
                                              </p:val>
                                            </p:tav>
                                          </p:tavLst>
                                        </p:anim>
                                        <p:anim calcmode="lin" valueType="num">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250" fill="hold"/>
                                            <p:tgtEl>
                                              <p:spTgt spid="13"/>
                                            </p:tgtEl>
                                            <p:attrNameLst>
                                              <p:attrName>ppt_x</p:attrName>
                                            </p:attrNameLst>
                                          </p:cBhvr>
                                          <p:tavLst>
                                            <p:tav tm="0">
                                              <p:val>
                                                <p:strVal val="0-#ppt_w/2"/>
                                              </p:val>
                                            </p:tav>
                                            <p:tav tm="100000">
                                              <p:val>
                                                <p:strVal val="#ppt_x"/>
                                              </p:val>
                                            </p:tav>
                                          </p:tavLst>
                                        </p:anim>
                                        <p:anim calcmode="lin" valueType="num">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250" fill="hold"/>
                                            <p:tgtEl>
                                              <p:spTgt spid="14"/>
                                            </p:tgtEl>
                                            <p:attrNameLst>
                                              <p:attrName>ppt_x</p:attrName>
                                            </p:attrNameLst>
                                          </p:cBhvr>
                                          <p:tavLst>
                                            <p:tav tm="0">
                                              <p:val>
                                                <p:strVal val="0-#ppt_w/2"/>
                                              </p:val>
                                            </p:tav>
                                            <p:tav tm="100000">
                                              <p:val>
                                                <p:strVal val="#ppt_x"/>
                                              </p:val>
                                            </p:tav>
                                          </p:tavLst>
                                        </p:anim>
                                        <p:anim calcmode="lin" valueType="num">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15">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382138" y="2503734"/>
            <a:ext cx="6089870" cy="944753"/>
          </a:xfrm>
          <a:prstGeom prst="rect">
            <a:avLst/>
          </a:prstGeom>
        </p:spPr>
        <p:txBody>
          <a:bodyPr/>
          <a:lstStyle>
            <a:lvl1pPr marL="0" indent="0" algn="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382138" y="4467153"/>
            <a:ext cx="6089870" cy="944753"/>
          </a:xfrm>
          <a:prstGeom prst="rect">
            <a:avLst/>
          </a:prstGeom>
        </p:spPr>
        <p:txBody>
          <a:bodyPr/>
          <a:lstStyle>
            <a:lvl1pPr marL="0" indent="0" algn="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a:t>
            </a:r>
          </a:p>
        </p:txBody>
      </p:sp>
      <p:pic>
        <p:nvPicPr>
          <p:cNvPr id="10" name="Picture 9" descr="A picture containing person, indoor, sitting, man&#10;&#10;Description automatically generated">
            <a:extLst>
              <a:ext uri="{FF2B5EF4-FFF2-40B4-BE49-F238E27FC236}">
                <a16:creationId xmlns:a16="http://schemas.microsoft.com/office/drawing/2014/main" id="{E9F88336-11C0-4839-9D18-B9D106F536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575" t="1" r="22438" b="8747"/>
          <a:stretch/>
        </p:blipFill>
        <p:spPr>
          <a:xfrm>
            <a:off x="7571464" y="0"/>
            <a:ext cx="4620536" cy="6858000"/>
          </a:xfrm>
          <a:prstGeom prst="rect">
            <a:avLst/>
          </a:prstGeom>
        </p:spPr>
      </p:pic>
    </p:spTree>
    <p:extLst>
      <p:ext uri="{BB962C8B-B14F-4D97-AF65-F5344CB8AC3E}">
        <p14:creationId xmlns:p14="http://schemas.microsoft.com/office/powerpoint/2010/main" val="4232355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16">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pic>
        <p:nvPicPr>
          <p:cNvPr id="11" name="Picture 10" descr="A person wearing a white shirt&#10;&#10;Description automatically generated">
            <a:extLst>
              <a:ext uri="{FF2B5EF4-FFF2-40B4-BE49-F238E27FC236}">
                <a16:creationId xmlns:a16="http://schemas.microsoft.com/office/drawing/2014/main" id="{7AC75C8C-0F05-419D-BB6F-DB0CCE79B0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163" t="-1860" r="26203" b="8063"/>
          <a:stretch/>
        </p:blipFill>
        <p:spPr>
          <a:xfrm>
            <a:off x="7571464" y="-191069"/>
            <a:ext cx="4620536" cy="7049069"/>
          </a:xfrm>
          <a:prstGeom prst="rect">
            <a:avLst/>
          </a:prstGeom>
        </p:spPr>
      </p:pic>
      <p:sp>
        <p:nvSpPr>
          <p:cNvPr id="12" name="Text Placeholder 15">
            <a:extLst>
              <a:ext uri="{FF2B5EF4-FFF2-40B4-BE49-F238E27FC236}">
                <a16:creationId xmlns:a16="http://schemas.microsoft.com/office/drawing/2014/main" id="{C80B3C06-D4F2-4F1D-A143-2079FAEF13DA}"/>
              </a:ext>
            </a:extLst>
          </p:cNvPr>
          <p:cNvSpPr>
            <a:spLocks noGrp="1"/>
          </p:cNvSpPr>
          <p:nvPr>
            <p:ph type="body" sz="quarter" idx="11" hasCustomPrompt="1"/>
          </p:nvPr>
        </p:nvSpPr>
        <p:spPr>
          <a:xfrm>
            <a:off x="1105469" y="2121360"/>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3" name="Text Placeholder 15">
            <a:extLst>
              <a:ext uri="{FF2B5EF4-FFF2-40B4-BE49-F238E27FC236}">
                <a16:creationId xmlns:a16="http://schemas.microsoft.com/office/drawing/2014/main" id="{D9D00582-B60F-4970-AC56-BD6F7A38672C}"/>
              </a:ext>
            </a:extLst>
          </p:cNvPr>
          <p:cNvSpPr>
            <a:spLocks noGrp="1"/>
          </p:cNvSpPr>
          <p:nvPr>
            <p:ph type="body" sz="quarter" idx="12" hasCustomPrompt="1"/>
          </p:nvPr>
        </p:nvSpPr>
        <p:spPr>
          <a:xfrm>
            <a:off x="4300491" y="2121360"/>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4" name="Text Placeholder 15">
            <a:extLst>
              <a:ext uri="{FF2B5EF4-FFF2-40B4-BE49-F238E27FC236}">
                <a16:creationId xmlns:a16="http://schemas.microsoft.com/office/drawing/2014/main" id="{2B933F9C-3DF4-4DC0-A3A9-A25FFC220A99}"/>
              </a:ext>
            </a:extLst>
          </p:cNvPr>
          <p:cNvSpPr>
            <a:spLocks noGrp="1"/>
          </p:cNvSpPr>
          <p:nvPr>
            <p:ph type="body" sz="quarter" idx="13" hasCustomPrompt="1"/>
          </p:nvPr>
        </p:nvSpPr>
        <p:spPr>
          <a:xfrm>
            <a:off x="1149917" y="4959401"/>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5" name="Text Placeholder 15">
            <a:extLst>
              <a:ext uri="{FF2B5EF4-FFF2-40B4-BE49-F238E27FC236}">
                <a16:creationId xmlns:a16="http://schemas.microsoft.com/office/drawing/2014/main" id="{EEF846FD-06FB-411E-A5B1-7386D5AF42D4}"/>
              </a:ext>
            </a:extLst>
          </p:cNvPr>
          <p:cNvSpPr>
            <a:spLocks noGrp="1"/>
          </p:cNvSpPr>
          <p:nvPr>
            <p:ph type="body" sz="quarter" idx="14" hasCustomPrompt="1"/>
          </p:nvPr>
        </p:nvSpPr>
        <p:spPr>
          <a:xfrm>
            <a:off x="4344939" y="4959401"/>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6" name="Freeform 431">
            <a:extLst>
              <a:ext uri="{FF2B5EF4-FFF2-40B4-BE49-F238E27FC236}">
                <a16:creationId xmlns:a16="http://schemas.microsoft.com/office/drawing/2014/main" id="{D42ACB12-2D83-4FF7-812C-BD93917E4804}"/>
              </a:ext>
            </a:extLst>
          </p:cNvPr>
          <p:cNvSpPr>
            <a:spLocks noEditPoints="1"/>
          </p:cNvSpPr>
          <p:nvPr userDrawn="1"/>
        </p:nvSpPr>
        <p:spPr bwMode="auto">
          <a:xfrm>
            <a:off x="2057771" y="1222821"/>
            <a:ext cx="578442" cy="719138"/>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7" name="Freeform 465">
            <a:extLst>
              <a:ext uri="{FF2B5EF4-FFF2-40B4-BE49-F238E27FC236}">
                <a16:creationId xmlns:a16="http://schemas.microsoft.com/office/drawing/2014/main" id="{BF3A0197-BDBC-451A-B720-6135DEF1FB76}"/>
              </a:ext>
            </a:extLst>
          </p:cNvPr>
          <p:cNvSpPr>
            <a:spLocks noEditPoints="1"/>
          </p:cNvSpPr>
          <p:nvPr userDrawn="1"/>
        </p:nvSpPr>
        <p:spPr bwMode="auto">
          <a:xfrm>
            <a:off x="5391053" y="1216955"/>
            <a:ext cx="757226" cy="725004"/>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dirty="0">
              <a:latin typeface="Lato" panose="020F0502020204030203" pitchFamily="34" charset="0"/>
              <a:ea typeface="Lato" panose="020F0502020204030203" pitchFamily="34" charset="0"/>
              <a:cs typeface="Lato" panose="020F0502020204030203" pitchFamily="34" charset="0"/>
            </a:endParaRPr>
          </a:p>
        </p:txBody>
      </p:sp>
      <p:sp>
        <p:nvSpPr>
          <p:cNvPr id="19" name="Freeform 463">
            <a:extLst>
              <a:ext uri="{FF2B5EF4-FFF2-40B4-BE49-F238E27FC236}">
                <a16:creationId xmlns:a16="http://schemas.microsoft.com/office/drawing/2014/main" id="{441A9F23-D90C-4EEF-A381-BD1981C48ED4}"/>
              </a:ext>
            </a:extLst>
          </p:cNvPr>
          <p:cNvSpPr>
            <a:spLocks noEditPoints="1"/>
          </p:cNvSpPr>
          <p:nvPr userDrawn="1"/>
        </p:nvSpPr>
        <p:spPr bwMode="auto">
          <a:xfrm>
            <a:off x="1944412" y="4060863"/>
            <a:ext cx="894056" cy="719138"/>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dirty="0">
              <a:latin typeface="Lato" panose="020F0502020204030203" pitchFamily="34" charset="0"/>
              <a:ea typeface="Lato" panose="020F0502020204030203" pitchFamily="34" charset="0"/>
              <a:cs typeface="Lato" panose="020F0502020204030203" pitchFamily="34" charset="0"/>
            </a:endParaRPr>
          </a:p>
        </p:txBody>
      </p:sp>
      <p:sp>
        <p:nvSpPr>
          <p:cNvPr id="22" name="Freeform 18">
            <a:extLst>
              <a:ext uri="{FF2B5EF4-FFF2-40B4-BE49-F238E27FC236}">
                <a16:creationId xmlns:a16="http://schemas.microsoft.com/office/drawing/2014/main" id="{7AAF5826-CE60-4C1F-9577-3C57256D2A31}"/>
              </a:ext>
            </a:extLst>
          </p:cNvPr>
          <p:cNvSpPr>
            <a:spLocks noEditPoints="1"/>
          </p:cNvSpPr>
          <p:nvPr userDrawn="1"/>
        </p:nvSpPr>
        <p:spPr bwMode="auto">
          <a:xfrm>
            <a:off x="5516626" y="4060863"/>
            <a:ext cx="594976" cy="720171"/>
          </a:xfrm>
          <a:custGeom>
            <a:avLst/>
            <a:gdLst>
              <a:gd name="T0" fmla="*/ 112 w 128"/>
              <a:gd name="T1" fmla="*/ 72 h 176"/>
              <a:gd name="T2" fmla="*/ 112 w 128"/>
              <a:gd name="T3" fmla="*/ 48 h 176"/>
              <a:gd name="T4" fmla="*/ 64 w 128"/>
              <a:gd name="T5" fmla="*/ 0 h 176"/>
              <a:gd name="T6" fmla="*/ 16 w 128"/>
              <a:gd name="T7" fmla="*/ 48 h 176"/>
              <a:gd name="T8" fmla="*/ 20 w 128"/>
              <a:gd name="T9" fmla="*/ 52 h 176"/>
              <a:gd name="T10" fmla="*/ 24 w 128"/>
              <a:gd name="T11" fmla="*/ 48 h 176"/>
              <a:gd name="T12" fmla="*/ 64 w 128"/>
              <a:gd name="T13" fmla="*/ 8 h 176"/>
              <a:gd name="T14" fmla="*/ 104 w 128"/>
              <a:gd name="T15" fmla="*/ 48 h 176"/>
              <a:gd name="T16" fmla="*/ 104 w 128"/>
              <a:gd name="T17" fmla="*/ 72 h 176"/>
              <a:gd name="T18" fmla="*/ 16 w 128"/>
              <a:gd name="T19" fmla="*/ 72 h 176"/>
              <a:gd name="T20" fmla="*/ 0 w 128"/>
              <a:gd name="T21" fmla="*/ 88 h 176"/>
              <a:gd name="T22" fmla="*/ 0 w 128"/>
              <a:gd name="T23" fmla="*/ 160 h 176"/>
              <a:gd name="T24" fmla="*/ 16 w 128"/>
              <a:gd name="T25" fmla="*/ 176 h 176"/>
              <a:gd name="T26" fmla="*/ 112 w 128"/>
              <a:gd name="T27" fmla="*/ 176 h 176"/>
              <a:gd name="T28" fmla="*/ 128 w 128"/>
              <a:gd name="T29" fmla="*/ 160 h 176"/>
              <a:gd name="T30" fmla="*/ 128 w 128"/>
              <a:gd name="T31" fmla="*/ 88 h 176"/>
              <a:gd name="T32" fmla="*/ 112 w 128"/>
              <a:gd name="T33" fmla="*/ 72 h 176"/>
              <a:gd name="T34" fmla="*/ 120 w 128"/>
              <a:gd name="T35" fmla="*/ 160 h 176"/>
              <a:gd name="T36" fmla="*/ 112 w 128"/>
              <a:gd name="T37" fmla="*/ 168 h 176"/>
              <a:gd name="T38" fmla="*/ 16 w 128"/>
              <a:gd name="T39" fmla="*/ 168 h 176"/>
              <a:gd name="T40" fmla="*/ 8 w 128"/>
              <a:gd name="T41" fmla="*/ 160 h 176"/>
              <a:gd name="T42" fmla="*/ 8 w 128"/>
              <a:gd name="T43" fmla="*/ 88 h 176"/>
              <a:gd name="T44" fmla="*/ 16 w 128"/>
              <a:gd name="T45" fmla="*/ 80 h 176"/>
              <a:gd name="T46" fmla="*/ 112 w 128"/>
              <a:gd name="T47" fmla="*/ 80 h 176"/>
              <a:gd name="T48" fmla="*/ 120 w 128"/>
              <a:gd name="T49" fmla="*/ 88 h 176"/>
              <a:gd name="T50" fmla="*/ 120 w 128"/>
              <a:gd name="T51" fmla="*/ 160 h 176"/>
              <a:gd name="T52" fmla="*/ 64 w 128"/>
              <a:gd name="T53" fmla="*/ 104 h 176"/>
              <a:gd name="T54" fmla="*/ 48 w 128"/>
              <a:gd name="T55" fmla="*/ 120 h 176"/>
              <a:gd name="T56" fmla="*/ 52 w 128"/>
              <a:gd name="T57" fmla="*/ 131 h 176"/>
              <a:gd name="T58" fmla="*/ 52 w 128"/>
              <a:gd name="T59" fmla="*/ 132 h 176"/>
              <a:gd name="T60" fmla="*/ 64 w 128"/>
              <a:gd name="T61" fmla="*/ 144 h 176"/>
              <a:gd name="T62" fmla="*/ 76 w 128"/>
              <a:gd name="T63" fmla="*/ 132 h 176"/>
              <a:gd name="T64" fmla="*/ 76 w 128"/>
              <a:gd name="T65" fmla="*/ 131 h 176"/>
              <a:gd name="T66" fmla="*/ 80 w 128"/>
              <a:gd name="T67" fmla="*/ 120 h 176"/>
              <a:gd name="T68" fmla="*/ 64 w 128"/>
              <a:gd name="T69" fmla="*/ 104 h 176"/>
              <a:gd name="T70" fmla="*/ 68 w 128"/>
              <a:gd name="T71" fmla="*/ 127 h 176"/>
              <a:gd name="T72" fmla="*/ 68 w 128"/>
              <a:gd name="T73" fmla="*/ 132 h 176"/>
              <a:gd name="T74" fmla="*/ 64 w 128"/>
              <a:gd name="T75" fmla="*/ 136 h 176"/>
              <a:gd name="T76" fmla="*/ 60 w 128"/>
              <a:gd name="T77" fmla="*/ 132 h 176"/>
              <a:gd name="T78" fmla="*/ 60 w 128"/>
              <a:gd name="T79" fmla="*/ 127 h 176"/>
              <a:gd name="T80" fmla="*/ 56 w 128"/>
              <a:gd name="T81" fmla="*/ 120 h 176"/>
              <a:gd name="T82" fmla="*/ 64 w 128"/>
              <a:gd name="T83" fmla="*/ 112 h 176"/>
              <a:gd name="T84" fmla="*/ 72 w 128"/>
              <a:gd name="T85" fmla="*/ 120 h 176"/>
              <a:gd name="T86" fmla="*/ 68 w 128"/>
              <a:gd name="T87" fmla="*/ 12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76">
                <a:moveTo>
                  <a:pt x="112" y="72"/>
                </a:moveTo>
                <a:cubicBezTo>
                  <a:pt x="112" y="48"/>
                  <a:pt x="112" y="48"/>
                  <a:pt x="112" y="48"/>
                </a:cubicBezTo>
                <a:cubicBezTo>
                  <a:pt x="112" y="21"/>
                  <a:pt x="91" y="0"/>
                  <a:pt x="64" y="0"/>
                </a:cubicBezTo>
                <a:cubicBezTo>
                  <a:pt x="37" y="0"/>
                  <a:pt x="16" y="21"/>
                  <a:pt x="16" y="48"/>
                </a:cubicBezTo>
                <a:cubicBezTo>
                  <a:pt x="16" y="50"/>
                  <a:pt x="18" y="52"/>
                  <a:pt x="20" y="52"/>
                </a:cubicBezTo>
                <a:cubicBezTo>
                  <a:pt x="22" y="52"/>
                  <a:pt x="24" y="50"/>
                  <a:pt x="24" y="48"/>
                </a:cubicBezTo>
                <a:cubicBezTo>
                  <a:pt x="24" y="26"/>
                  <a:pt x="42" y="8"/>
                  <a:pt x="64" y="8"/>
                </a:cubicBezTo>
                <a:cubicBezTo>
                  <a:pt x="86" y="8"/>
                  <a:pt x="104" y="26"/>
                  <a:pt x="104" y="48"/>
                </a:cubicBezTo>
                <a:cubicBezTo>
                  <a:pt x="104" y="72"/>
                  <a:pt x="104" y="72"/>
                  <a:pt x="104" y="72"/>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3" name="Text Placeholder 19">
            <a:extLst>
              <a:ext uri="{FF2B5EF4-FFF2-40B4-BE49-F238E27FC236}">
                <a16:creationId xmlns:a16="http://schemas.microsoft.com/office/drawing/2014/main" id="{1BF965A2-0392-44C8-8C14-2E8CC5845AB6}"/>
              </a:ext>
            </a:extLst>
          </p:cNvPr>
          <p:cNvSpPr>
            <a:spLocks noGrp="1"/>
          </p:cNvSpPr>
          <p:nvPr>
            <p:ph type="body" sz="quarter" idx="15" hasCustomPrompt="1"/>
          </p:nvPr>
        </p:nvSpPr>
        <p:spPr>
          <a:xfrm>
            <a:off x="774123" y="2763929"/>
            <a:ext cx="3094962" cy="944753"/>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24" name="Text Placeholder 19">
            <a:extLst>
              <a:ext uri="{FF2B5EF4-FFF2-40B4-BE49-F238E27FC236}">
                <a16:creationId xmlns:a16="http://schemas.microsoft.com/office/drawing/2014/main" id="{1355F0DA-F00A-406B-9058-7C551412088C}"/>
              </a:ext>
            </a:extLst>
          </p:cNvPr>
          <p:cNvSpPr>
            <a:spLocks noGrp="1"/>
          </p:cNvSpPr>
          <p:nvPr>
            <p:ph type="body" sz="quarter" idx="16" hasCustomPrompt="1"/>
          </p:nvPr>
        </p:nvSpPr>
        <p:spPr>
          <a:xfrm>
            <a:off x="3924697" y="2774240"/>
            <a:ext cx="3094962" cy="944753"/>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25" name="Text Placeholder 19">
            <a:extLst>
              <a:ext uri="{FF2B5EF4-FFF2-40B4-BE49-F238E27FC236}">
                <a16:creationId xmlns:a16="http://schemas.microsoft.com/office/drawing/2014/main" id="{C35A09AF-D065-4C79-89AE-5CA95801CAF2}"/>
              </a:ext>
            </a:extLst>
          </p:cNvPr>
          <p:cNvSpPr>
            <a:spLocks noGrp="1"/>
          </p:cNvSpPr>
          <p:nvPr>
            <p:ph type="body" sz="quarter" idx="17" hasCustomPrompt="1"/>
          </p:nvPr>
        </p:nvSpPr>
        <p:spPr>
          <a:xfrm>
            <a:off x="788677" y="5576055"/>
            <a:ext cx="3094962" cy="944753"/>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26" name="Text Placeholder 19">
            <a:extLst>
              <a:ext uri="{FF2B5EF4-FFF2-40B4-BE49-F238E27FC236}">
                <a16:creationId xmlns:a16="http://schemas.microsoft.com/office/drawing/2014/main" id="{CA9DA496-C929-4DA1-BA10-8484E1FA887E}"/>
              </a:ext>
            </a:extLst>
          </p:cNvPr>
          <p:cNvSpPr>
            <a:spLocks noGrp="1"/>
          </p:cNvSpPr>
          <p:nvPr>
            <p:ph type="body" sz="quarter" idx="18" hasCustomPrompt="1"/>
          </p:nvPr>
        </p:nvSpPr>
        <p:spPr>
          <a:xfrm>
            <a:off x="3924697" y="5573787"/>
            <a:ext cx="3094962" cy="944753"/>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809072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ustom Layout 17">
    <p:spTree>
      <p:nvGrpSpPr>
        <p:cNvPr id="1" name=""/>
        <p:cNvGrpSpPr/>
        <p:nvPr/>
      </p:nvGrpSpPr>
      <p:grpSpPr>
        <a:xfrm>
          <a:off x="0" y="0"/>
          <a:ext cx="0" cy="0"/>
          <a:chOff x="0" y="0"/>
          <a:chExt cx="0" cy="0"/>
        </a:xfrm>
      </p:grpSpPr>
      <p:pic>
        <p:nvPicPr>
          <p:cNvPr id="18" name="Picture 17" descr="A group of people sitting at a table&#10;&#10;Description automatically generated">
            <a:extLst>
              <a:ext uri="{FF2B5EF4-FFF2-40B4-BE49-F238E27FC236}">
                <a16:creationId xmlns:a16="http://schemas.microsoft.com/office/drawing/2014/main" id="{59007E77-7E26-4CAA-8267-914DF0F9EAF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555" r="21844" b="18554"/>
          <a:stretch/>
        </p:blipFill>
        <p:spPr>
          <a:xfrm>
            <a:off x="1" y="1"/>
            <a:ext cx="4620536" cy="6858000"/>
          </a:xfrm>
          <a:prstGeom prst="rect">
            <a:avLst/>
          </a:prstGeom>
        </p:spPr>
      </p:pic>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6"/>
            <a:ext cx="3094962" cy="717309"/>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endParaRPr lang="en-US" dirty="0"/>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738734"/>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endParaRPr lang="en-US" dirty="0"/>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5"/>
            <a:ext cx="3094962" cy="736446"/>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endParaRPr lang="en-US" dirty="0"/>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692473"/>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endParaRPr lang="en-US" dirty="0"/>
          </a:p>
        </p:txBody>
      </p:sp>
      <p:pic>
        <p:nvPicPr>
          <p:cNvPr id="16" name="Picture 15" descr="A close up of a logo&#10;&#10;Description automatically generated">
            <a:extLst>
              <a:ext uri="{FF2B5EF4-FFF2-40B4-BE49-F238E27FC236}">
                <a16:creationId xmlns:a16="http://schemas.microsoft.com/office/drawing/2014/main" id="{F352156B-42AF-4DD6-A7C8-5D3E94B118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32472" y="6382235"/>
            <a:ext cx="385464" cy="400343"/>
          </a:xfrm>
          <a:prstGeom prst="rect">
            <a:avLst/>
          </a:prstGeom>
        </p:spPr>
      </p:pic>
    </p:spTree>
    <p:extLst>
      <p:ext uri="{BB962C8B-B14F-4D97-AF65-F5344CB8AC3E}">
        <p14:creationId xmlns:p14="http://schemas.microsoft.com/office/powerpoint/2010/main" val="3777885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18">
    <p:spTree>
      <p:nvGrpSpPr>
        <p:cNvPr id="1" name=""/>
        <p:cNvGrpSpPr/>
        <p:nvPr/>
      </p:nvGrpSpPr>
      <p:grpSpPr>
        <a:xfrm>
          <a:off x="0" y="0"/>
          <a:ext cx="0" cy="0"/>
          <a:chOff x="0" y="0"/>
          <a:chExt cx="0" cy="0"/>
        </a:xfrm>
      </p:grpSpPr>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5"/>
            <a:ext cx="3094962" cy="702649"/>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endParaRPr lang="en-US" dirty="0"/>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678914"/>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endParaRPr lang="en-US" dirty="0"/>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4"/>
            <a:ext cx="3094962" cy="702649"/>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endParaRPr lang="en-US" dirty="0"/>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702649"/>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endParaRPr lang="en-US" dirty="0"/>
          </a:p>
        </p:txBody>
      </p:sp>
      <p:pic>
        <p:nvPicPr>
          <p:cNvPr id="16" name="Picture 15" descr="A blurry image of a person&#10;&#10;Description automatically generated">
            <a:extLst>
              <a:ext uri="{FF2B5EF4-FFF2-40B4-BE49-F238E27FC236}">
                <a16:creationId xmlns:a16="http://schemas.microsoft.com/office/drawing/2014/main" id="{E99D5450-C215-46A2-BB6B-71E3F099A6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311" t="820" r="11843" b="1348"/>
          <a:stretch/>
        </p:blipFill>
        <p:spPr>
          <a:xfrm>
            <a:off x="-13680" y="0"/>
            <a:ext cx="4631464" cy="6858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F352156B-42AF-4DD6-A7C8-5D3E94B118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32472" y="6382235"/>
            <a:ext cx="385464" cy="400343"/>
          </a:xfrm>
          <a:prstGeom prst="rect">
            <a:avLst/>
          </a:prstGeom>
        </p:spPr>
      </p:pic>
    </p:spTree>
    <p:extLst>
      <p:ext uri="{BB962C8B-B14F-4D97-AF65-F5344CB8AC3E}">
        <p14:creationId xmlns:p14="http://schemas.microsoft.com/office/powerpoint/2010/main" val="3699283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19">
    <p:spTree>
      <p:nvGrpSpPr>
        <p:cNvPr id="1" name=""/>
        <p:cNvGrpSpPr/>
        <p:nvPr/>
      </p:nvGrpSpPr>
      <p:grpSpPr>
        <a:xfrm>
          <a:off x="0" y="0"/>
          <a:ext cx="0" cy="0"/>
          <a:chOff x="0" y="0"/>
          <a:chExt cx="0" cy="0"/>
        </a:xfrm>
      </p:grpSpPr>
      <p:pic>
        <p:nvPicPr>
          <p:cNvPr id="11" name="Picture 10" descr="A picture containing indoor, table, cup, wall&#10;&#10;Description automatically generated">
            <a:extLst>
              <a:ext uri="{FF2B5EF4-FFF2-40B4-BE49-F238E27FC236}">
                <a16:creationId xmlns:a16="http://schemas.microsoft.com/office/drawing/2014/main" id="{CE340F70-5D47-4AAD-92F7-970E2FDE6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0" t="-2" r="32384" b="7139"/>
          <a:stretch/>
        </p:blipFill>
        <p:spPr>
          <a:xfrm>
            <a:off x="7571464" y="0"/>
            <a:ext cx="4620536" cy="6858000"/>
          </a:xfrm>
          <a:prstGeom prst="rect">
            <a:avLst/>
          </a:prstGeom>
        </p:spPr>
      </p:pic>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err="1"/>
              <a:t>Aconsectetuer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a:t>
            </a:r>
          </a:p>
        </p:txBody>
      </p:sp>
    </p:spTree>
    <p:extLst>
      <p:ext uri="{BB962C8B-B14F-4D97-AF65-F5344CB8AC3E}">
        <p14:creationId xmlns:p14="http://schemas.microsoft.com/office/powerpoint/2010/main" val="2084533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20">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err="1"/>
              <a:t>Aconsectetuer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a:t>
            </a:r>
          </a:p>
        </p:txBody>
      </p:sp>
      <p:pic>
        <p:nvPicPr>
          <p:cNvPr id="7" name="Picture 6" descr="A picture containing person, indoor, building&#10;&#10;Description automatically generated">
            <a:extLst>
              <a:ext uri="{FF2B5EF4-FFF2-40B4-BE49-F238E27FC236}">
                <a16:creationId xmlns:a16="http://schemas.microsoft.com/office/drawing/2014/main" id="{BC1B2CAF-64BC-4642-8275-4B53205C1C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710" r="24911" b="5869"/>
          <a:stretch/>
        </p:blipFill>
        <p:spPr>
          <a:xfrm>
            <a:off x="7499193" y="0"/>
            <a:ext cx="4692807" cy="6854587"/>
          </a:xfrm>
          <a:prstGeom prst="rect">
            <a:avLst/>
          </a:prstGeom>
        </p:spPr>
      </p:pic>
    </p:spTree>
    <p:extLst>
      <p:ext uri="{BB962C8B-B14F-4D97-AF65-F5344CB8AC3E}">
        <p14:creationId xmlns:p14="http://schemas.microsoft.com/office/powerpoint/2010/main" val="19680808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21">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1644518" y="1872919"/>
            <a:ext cx="2886821"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644519" y="2503891"/>
            <a:ext cx="5152066" cy="3583010"/>
          </a:xfrm>
          <a:prstGeom prst="rect">
            <a:avLst/>
          </a:prstGeom>
        </p:spPr>
        <p:txBody>
          <a:bodyPr/>
          <a:lstStyle>
            <a:lvl1pPr marL="0" indent="0" algn="l">
              <a:buNone/>
              <a:defRPr sz="28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 </a:t>
            </a:r>
            <a:r>
              <a:rPr lang="en-US" dirty="0" err="1"/>
              <a:t>nunc</a:t>
            </a:r>
            <a:r>
              <a:rPr lang="en-US" dirty="0"/>
              <a:t> </a:t>
            </a:r>
            <a:r>
              <a:rPr lang="en-US" dirty="0" err="1"/>
              <a:t>viverra</a:t>
            </a:r>
            <a:r>
              <a:rPr lang="en-US" dirty="0"/>
              <a:t> </a:t>
            </a:r>
            <a:r>
              <a:rPr lang="en-US" dirty="0" err="1"/>
              <a:t>imperdiet</a:t>
            </a:r>
            <a:r>
              <a:rPr lang="en-US" dirty="0"/>
              <a:t> </a:t>
            </a:r>
            <a:r>
              <a:rPr lang="en-US" dirty="0" err="1"/>
              <a:t>enim</a:t>
            </a:r>
            <a:r>
              <a:rPr lang="en-US" dirty="0"/>
              <a:t>. </a:t>
            </a:r>
          </a:p>
        </p:txBody>
      </p:sp>
      <p:sp>
        <p:nvSpPr>
          <p:cNvPr id="6" name="Text Placeholder 15">
            <a:extLst>
              <a:ext uri="{FF2B5EF4-FFF2-40B4-BE49-F238E27FC236}">
                <a16:creationId xmlns:a16="http://schemas.microsoft.com/office/drawing/2014/main" id="{CD5397F3-B0F7-485D-9E60-7E96A1F2A02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pic>
        <p:nvPicPr>
          <p:cNvPr id="7" name="Picture 6" descr="A person sitting at a table&#10;&#10;Description automatically generated">
            <a:extLst>
              <a:ext uri="{FF2B5EF4-FFF2-40B4-BE49-F238E27FC236}">
                <a16:creationId xmlns:a16="http://schemas.microsoft.com/office/drawing/2014/main" id="{BEBC863E-C5FC-4987-AD80-F7CDF158DE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594" r="20060" b="1195"/>
          <a:stretch/>
        </p:blipFill>
        <p:spPr>
          <a:xfrm>
            <a:off x="7571468" y="0"/>
            <a:ext cx="4620532" cy="6858000"/>
          </a:xfrm>
          <a:prstGeom prst="rect">
            <a:avLst/>
          </a:prstGeom>
        </p:spPr>
      </p:pic>
    </p:spTree>
    <p:extLst>
      <p:ext uri="{BB962C8B-B14F-4D97-AF65-F5344CB8AC3E}">
        <p14:creationId xmlns:p14="http://schemas.microsoft.com/office/powerpoint/2010/main" val="1947083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ustom Layout 22">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aphicFrame>
        <p:nvGraphicFramePr>
          <p:cNvPr id="5" name="Table 4">
            <a:extLst>
              <a:ext uri="{FF2B5EF4-FFF2-40B4-BE49-F238E27FC236}">
                <a16:creationId xmlns:a16="http://schemas.microsoft.com/office/drawing/2014/main" id="{F0898ACA-5147-4124-A6AF-6EC36D102F00}"/>
              </a:ext>
            </a:extLst>
          </p:cNvPr>
          <p:cNvGraphicFramePr>
            <a:graphicFrameLocks noGrp="1"/>
          </p:cNvGraphicFramePr>
          <p:nvPr userDrawn="1">
            <p:extLst>
              <p:ext uri="{D42A27DB-BD31-4B8C-83A1-F6EECF244321}">
                <p14:modId xmlns:p14="http://schemas.microsoft.com/office/powerpoint/2010/main" val="2973275699"/>
              </p:ext>
            </p:extLst>
          </p:nvPr>
        </p:nvGraphicFramePr>
        <p:xfrm>
          <a:off x="547334" y="1760774"/>
          <a:ext cx="11162445" cy="4760034"/>
        </p:xfrm>
        <a:graphic>
          <a:graphicData uri="http://schemas.openxmlformats.org/drawingml/2006/table">
            <a:tbl>
              <a:tblPr firstRow="1" bandRow="1">
                <a:tableStyleId>{F5AB1C69-6EDB-4FF4-983F-18BD219EF322}</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793339">
                <a:tc>
                  <a:txBody>
                    <a:bodyPr/>
                    <a:lstStyle/>
                    <a:p>
                      <a:pPr lvl="0" algn="ctr"/>
                      <a:r>
                        <a:rPr lang="en-US" sz="2100" dirty="0">
                          <a:latin typeface="Lato" panose="020F0502020204030203" pitchFamily="34" charset="0"/>
                          <a:ea typeface="Lato" panose="020F0502020204030203" pitchFamily="34" charset="0"/>
                          <a:cs typeface="Lato" panose="020F0502020204030203" pitchFamily="34" charset="0"/>
                        </a:rPr>
                        <a:t>Description</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lvl="0" algn="ctr"/>
                      <a:r>
                        <a:rPr lang="en-US" sz="2100" dirty="0">
                          <a:latin typeface="Lato" panose="020F0502020204030203" pitchFamily="34" charset="0"/>
                          <a:ea typeface="Lato" panose="020F0502020204030203" pitchFamily="34" charset="0"/>
                          <a:cs typeface="Lato" panose="020F0502020204030203" pitchFamily="34" charset="0"/>
                        </a:rPr>
                        <a:t>Column title 1</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lvl="0" algn="ctr"/>
                      <a:r>
                        <a:rPr lang="en-US" sz="2100" dirty="0">
                          <a:latin typeface="Lato" panose="020F0502020204030203" pitchFamily="34" charset="0"/>
                          <a:ea typeface="Lato" panose="020F0502020204030203" pitchFamily="34" charset="0"/>
                          <a:cs typeface="Lato" panose="020F0502020204030203" pitchFamily="34" charset="0"/>
                        </a:rPr>
                        <a:t>Column title 2</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lvl="0" algn="ctr"/>
                      <a:r>
                        <a:rPr lang="en-US" sz="2100" dirty="0">
                          <a:latin typeface="Lato" panose="020F0502020204030203" pitchFamily="34" charset="0"/>
                          <a:ea typeface="Lato" panose="020F0502020204030203" pitchFamily="34" charset="0"/>
                          <a:cs typeface="Lato" panose="020F0502020204030203" pitchFamily="34" charset="0"/>
                        </a:rPr>
                        <a:t>Column title 3</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lvl="0" algn="ctr"/>
                      <a:r>
                        <a:rPr lang="en-US" sz="2100" dirty="0">
                          <a:latin typeface="Lato" panose="020F0502020204030203" pitchFamily="34" charset="0"/>
                          <a:ea typeface="Lato" panose="020F0502020204030203" pitchFamily="34" charset="0"/>
                          <a:cs typeface="Lato" panose="020F0502020204030203" pitchFamily="34" charset="0"/>
                        </a:rPr>
                        <a:t>Column title 4</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extLst>
                  <a:ext uri="{0D108BD9-81ED-4DB2-BD59-A6C34878D82A}">
                    <a16:rowId xmlns:a16="http://schemas.microsoft.com/office/drawing/2014/main" val="10000"/>
                  </a:ext>
                </a:extLst>
              </a:tr>
              <a:tr h="793339">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Feature one</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extLst>
                  <a:ext uri="{0D108BD9-81ED-4DB2-BD59-A6C34878D82A}">
                    <a16:rowId xmlns:a16="http://schemas.microsoft.com/office/drawing/2014/main" val="10001"/>
                  </a:ext>
                </a:extLst>
              </a:tr>
              <a:tr h="793339">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Feature two</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extLst>
                  <a:ext uri="{0D108BD9-81ED-4DB2-BD59-A6C34878D82A}">
                    <a16:rowId xmlns:a16="http://schemas.microsoft.com/office/drawing/2014/main" val="10002"/>
                  </a:ext>
                </a:extLst>
              </a:tr>
              <a:tr h="793339">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Feature three</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extLst>
                  <a:ext uri="{0D108BD9-81ED-4DB2-BD59-A6C34878D82A}">
                    <a16:rowId xmlns:a16="http://schemas.microsoft.com/office/drawing/2014/main" val="10003"/>
                  </a:ext>
                </a:extLst>
              </a:tr>
              <a:tr h="793339">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Feature four</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extLst>
                  <a:ext uri="{0D108BD9-81ED-4DB2-BD59-A6C34878D82A}">
                    <a16:rowId xmlns:a16="http://schemas.microsoft.com/office/drawing/2014/main" val="10004"/>
                  </a:ext>
                </a:extLst>
              </a:tr>
              <a:tr h="793339">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Feature five</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tc>
                  <a:txBody>
                    <a:bodyPr/>
                    <a:lstStyle/>
                    <a:p>
                      <a:pPr algn="ctr"/>
                      <a:endParaRPr lang="uk-UA" sz="15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69689" marR="69689" marT="34844" marB="34844" anchor="ctr"/>
                </a:tc>
                <a:extLst>
                  <a:ext uri="{0D108BD9-81ED-4DB2-BD59-A6C34878D82A}">
                    <a16:rowId xmlns:a16="http://schemas.microsoft.com/office/drawing/2014/main" val="10005"/>
                  </a:ext>
                </a:extLst>
              </a:tr>
            </a:tbl>
          </a:graphicData>
        </a:graphic>
      </p:graphicFrame>
      <p:grpSp>
        <p:nvGrpSpPr>
          <p:cNvPr id="7" name="Group 6">
            <a:extLst>
              <a:ext uri="{FF2B5EF4-FFF2-40B4-BE49-F238E27FC236}">
                <a16:creationId xmlns:a16="http://schemas.microsoft.com/office/drawing/2014/main" id="{FD2B6235-3E2D-45BB-A4BF-D2FF48BA05A1}"/>
              </a:ext>
            </a:extLst>
          </p:cNvPr>
          <p:cNvGrpSpPr/>
          <p:nvPr userDrawn="1"/>
        </p:nvGrpSpPr>
        <p:grpSpPr>
          <a:xfrm>
            <a:off x="3661580" y="2761416"/>
            <a:ext cx="346608" cy="3639384"/>
            <a:chOff x="5981700" y="3619500"/>
            <a:chExt cx="457200" cy="4800600"/>
          </a:xfrm>
        </p:grpSpPr>
        <p:sp>
          <p:nvSpPr>
            <p:cNvPr id="8" name="Oval 7">
              <a:extLst>
                <a:ext uri="{FF2B5EF4-FFF2-40B4-BE49-F238E27FC236}">
                  <a16:creationId xmlns:a16="http://schemas.microsoft.com/office/drawing/2014/main" id="{71A7D6BC-C410-4399-BF5F-C7973173BA16}"/>
                </a:ext>
              </a:extLst>
            </p:cNvPr>
            <p:cNvSpPr/>
            <p:nvPr/>
          </p:nvSpPr>
          <p:spPr>
            <a:xfrm>
              <a:off x="59817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9" name="Oval 8">
              <a:extLst>
                <a:ext uri="{FF2B5EF4-FFF2-40B4-BE49-F238E27FC236}">
                  <a16:creationId xmlns:a16="http://schemas.microsoft.com/office/drawing/2014/main" id="{8D706656-689F-4BCD-98A5-299EC6E7766C}"/>
                </a:ext>
              </a:extLst>
            </p:cNvPr>
            <p:cNvSpPr/>
            <p:nvPr/>
          </p:nvSpPr>
          <p:spPr>
            <a:xfrm>
              <a:off x="5981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0" name="Oval 9">
              <a:extLst>
                <a:ext uri="{FF2B5EF4-FFF2-40B4-BE49-F238E27FC236}">
                  <a16:creationId xmlns:a16="http://schemas.microsoft.com/office/drawing/2014/main" id="{249FD786-F41C-4D43-89F1-000C064BF107}"/>
                </a:ext>
              </a:extLst>
            </p:cNvPr>
            <p:cNvSpPr/>
            <p:nvPr/>
          </p:nvSpPr>
          <p:spPr>
            <a:xfrm>
              <a:off x="5981700" y="57912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1" name="Oval 10">
              <a:extLst>
                <a:ext uri="{FF2B5EF4-FFF2-40B4-BE49-F238E27FC236}">
                  <a16:creationId xmlns:a16="http://schemas.microsoft.com/office/drawing/2014/main" id="{0F28D043-8767-4311-BBBB-A6BE29C1404A}"/>
                </a:ext>
              </a:extLst>
            </p:cNvPr>
            <p:cNvSpPr/>
            <p:nvPr/>
          </p:nvSpPr>
          <p:spPr>
            <a:xfrm>
              <a:off x="59817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2" name="Oval 11">
              <a:extLst>
                <a:ext uri="{FF2B5EF4-FFF2-40B4-BE49-F238E27FC236}">
                  <a16:creationId xmlns:a16="http://schemas.microsoft.com/office/drawing/2014/main" id="{9EFF0AA9-45EB-47CB-B9FE-DEB17769986B}"/>
                </a:ext>
              </a:extLst>
            </p:cNvPr>
            <p:cNvSpPr/>
            <p:nvPr/>
          </p:nvSpPr>
          <p:spPr>
            <a:xfrm>
              <a:off x="59817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grpSp>
      <p:grpSp>
        <p:nvGrpSpPr>
          <p:cNvPr id="13" name="Group 12">
            <a:extLst>
              <a:ext uri="{FF2B5EF4-FFF2-40B4-BE49-F238E27FC236}">
                <a16:creationId xmlns:a16="http://schemas.microsoft.com/office/drawing/2014/main" id="{700AD558-38BB-440E-B02B-8E008598C3F9}"/>
              </a:ext>
            </a:extLst>
          </p:cNvPr>
          <p:cNvGrpSpPr/>
          <p:nvPr userDrawn="1"/>
        </p:nvGrpSpPr>
        <p:grpSpPr>
          <a:xfrm>
            <a:off x="5922696" y="2761416"/>
            <a:ext cx="346608" cy="3639384"/>
            <a:chOff x="8915400" y="3619500"/>
            <a:chExt cx="457200" cy="4800600"/>
          </a:xfrm>
        </p:grpSpPr>
        <p:sp>
          <p:nvSpPr>
            <p:cNvPr id="14" name="Oval 13">
              <a:extLst>
                <a:ext uri="{FF2B5EF4-FFF2-40B4-BE49-F238E27FC236}">
                  <a16:creationId xmlns:a16="http://schemas.microsoft.com/office/drawing/2014/main" id="{B5C5016B-021B-4580-B7D7-731262F2E398}"/>
                </a:ext>
              </a:extLst>
            </p:cNvPr>
            <p:cNvSpPr/>
            <p:nvPr/>
          </p:nvSpPr>
          <p:spPr>
            <a:xfrm>
              <a:off x="89154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5" name="Oval 14">
              <a:extLst>
                <a:ext uri="{FF2B5EF4-FFF2-40B4-BE49-F238E27FC236}">
                  <a16:creationId xmlns:a16="http://schemas.microsoft.com/office/drawing/2014/main" id="{73FDB841-6852-44A9-8069-FD258EC74165}"/>
                </a:ext>
              </a:extLst>
            </p:cNvPr>
            <p:cNvSpPr/>
            <p:nvPr/>
          </p:nvSpPr>
          <p:spPr>
            <a:xfrm>
              <a:off x="89154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6" name="Oval 15">
              <a:extLst>
                <a:ext uri="{FF2B5EF4-FFF2-40B4-BE49-F238E27FC236}">
                  <a16:creationId xmlns:a16="http://schemas.microsoft.com/office/drawing/2014/main" id="{FA4767A8-A980-48B2-B12E-2476D2D603CB}"/>
                </a:ext>
              </a:extLst>
            </p:cNvPr>
            <p:cNvSpPr/>
            <p:nvPr/>
          </p:nvSpPr>
          <p:spPr>
            <a:xfrm>
              <a:off x="8915400" y="57912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7" name="Oval 16">
              <a:extLst>
                <a:ext uri="{FF2B5EF4-FFF2-40B4-BE49-F238E27FC236}">
                  <a16:creationId xmlns:a16="http://schemas.microsoft.com/office/drawing/2014/main" id="{66149B8D-DDDC-4EE9-9BE4-6BE519D7D9BF}"/>
                </a:ext>
              </a:extLst>
            </p:cNvPr>
            <p:cNvSpPr/>
            <p:nvPr/>
          </p:nvSpPr>
          <p:spPr>
            <a:xfrm>
              <a:off x="89154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8" name="Oval 17">
              <a:extLst>
                <a:ext uri="{FF2B5EF4-FFF2-40B4-BE49-F238E27FC236}">
                  <a16:creationId xmlns:a16="http://schemas.microsoft.com/office/drawing/2014/main" id="{39AC692D-4C31-415D-8340-E1FB4F918523}"/>
                </a:ext>
              </a:extLst>
            </p:cNvPr>
            <p:cNvSpPr/>
            <p:nvPr/>
          </p:nvSpPr>
          <p:spPr>
            <a:xfrm>
              <a:off x="89154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grpSp>
      <p:grpSp>
        <p:nvGrpSpPr>
          <p:cNvPr id="19" name="Group 18">
            <a:extLst>
              <a:ext uri="{FF2B5EF4-FFF2-40B4-BE49-F238E27FC236}">
                <a16:creationId xmlns:a16="http://schemas.microsoft.com/office/drawing/2014/main" id="{B3BC04DA-7F29-44A4-9524-4F03A1A1B796}"/>
              </a:ext>
            </a:extLst>
          </p:cNvPr>
          <p:cNvGrpSpPr/>
          <p:nvPr userDrawn="1"/>
        </p:nvGrpSpPr>
        <p:grpSpPr>
          <a:xfrm>
            <a:off x="8183812" y="2761416"/>
            <a:ext cx="346608" cy="3639384"/>
            <a:chOff x="11849100" y="3619500"/>
            <a:chExt cx="457200" cy="4800600"/>
          </a:xfrm>
        </p:grpSpPr>
        <p:sp>
          <p:nvSpPr>
            <p:cNvPr id="20" name="Oval 19">
              <a:extLst>
                <a:ext uri="{FF2B5EF4-FFF2-40B4-BE49-F238E27FC236}">
                  <a16:creationId xmlns:a16="http://schemas.microsoft.com/office/drawing/2014/main" id="{8834467C-1949-4931-AE58-0BE240BCF517}"/>
                </a:ext>
              </a:extLst>
            </p:cNvPr>
            <p:cNvSpPr/>
            <p:nvPr/>
          </p:nvSpPr>
          <p:spPr>
            <a:xfrm>
              <a:off x="11849100" y="36195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1" name="Oval 20">
              <a:extLst>
                <a:ext uri="{FF2B5EF4-FFF2-40B4-BE49-F238E27FC236}">
                  <a16:creationId xmlns:a16="http://schemas.microsoft.com/office/drawing/2014/main" id="{6E97A2E0-425A-4CE2-B51A-898CF11C43F3}"/>
                </a:ext>
              </a:extLst>
            </p:cNvPr>
            <p:cNvSpPr/>
            <p:nvPr/>
          </p:nvSpPr>
          <p:spPr>
            <a:xfrm>
              <a:off x="118491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2" name="Oval 21">
              <a:extLst>
                <a:ext uri="{FF2B5EF4-FFF2-40B4-BE49-F238E27FC236}">
                  <a16:creationId xmlns:a16="http://schemas.microsoft.com/office/drawing/2014/main" id="{EA2F067C-2103-49E8-96A8-E653850DB8BC}"/>
                </a:ext>
              </a:extLst>
            </p:cNvPr>
            <p:cNvSpPr/>
            <p:nvPr/>
          </p:nvSpPr>
          <p:spPr>
            <a:xfrm>
              <a:off x="118491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3" name="Oval 22">
              <a:extLst>
                <a:ext uri="{FF2B5EF4-FFF2-40B4-BE49-F238E27FC236}">
                  <a16:creationId xmlns:a16="http://schemas.microsoft.com/office/drawing/2014/main" id="{5F398FFB-0E22-4E0B-BB60-83E83DDF1B00}"/>
                </a:ext>
              </a:extLst>
            </p:cNvPr>
            <p:cNvSpPr/>
            <p:nvPr/>
          </p:nvSpPr>
          <p:spPr>
            <a:xfrm>
              <a:off x="118491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4" name="Oval 23">
              <a:extLst>
                <a:ext uri="{FF2B5EF4-FFF2-40B4-BE49-F238E27FC236}">
                  <a16:creationId xmlns:a16="http://schemas.microsoft.com/office/drawing/2014/main" id="{3A215540-1A84-4C8B-8221-38156F0D105D}"/>
                </a:ext>
              </a:extLst>
            </p:cNvPr>
            <p:cNvSpPr/>
            <p:nvPr/>
          </p:nvSpPr>
          <p:spPr>
            <a:xfrm>
              <a:off x="118491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grpSp>
      <p:grpSp>
        <p:nvGrpSpPr>
          <p:cNvPr id="25" name="Group 24">
            <a:extLst>
              <a:ext uri="{FF2B5EF4-FFF2-40B4-BE49-F238E27FC236}">
                <a16:creationId xmlns:a16="http://schemas.microsoft.com/office/drawing/2014/main" id="{3AA23B74-4F59-4954-BDBD-451B6C24EE1A}"/>
              </a:ext>
            </a:extLst>
          </p:cNvPr>
          <p:cNvGrpSpPr/>
          <p:nvPr userDrawn="1"/>
        </p:nvGrpSpPr>
        <p:grpSpPr>
          <a:xfrm>
            <a:off x="10444928" y="2761416"/>
            <a:ext cx="352389" cy="3700080"/>
            <a:chOff x="14744700" y="3619500"/>
            <a:chExt cx="457200" cy="4800600"/>
          </a:xfrm>
        </p:grpSpPr>
        <p:sp>
          <p:nvSpPr>
            <p:cNvPr id="26" name="Oval 25">
              <a:extLst>
                <a:ext uri="{FF2B5EF4-FFF2-40B4-BE49-F238E27FC236}">
                  <a16:creationId xmlns:a16="http://schemas.microsoft.com/office/drawing/2014/main" id="{42729EDF-D62A-4C86-B3D8-E0D20F23548B}"/>
                </a:ext>
              </a:extLst>
            </p:cNvPr>
            <p:cNvSpPr/>
            <p:nvPr/>
          </p:nvSpPr>
          <p:spPr>
            <a:xfrm>
              <a:off x="14744700" y="36195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7" name="Oval 26">
              <a:extLst>
                <a:ext uri="{FF2B5EF4-FFF2-40B4-BE49-F238E27FC236}">
                  <a16:creationId xmlns:a16="http://schemas.microsoft.com/office/drawing/2014/main" id="{C5A1580C-25E4-4F40-A9C4-509CBD9E7EAE}"/>
                </a:ext>
              </a:extLst>
            </p:cNvPr>
            <p:cNvSpPr/>
            <p:nvPr/>
          </p:nvSpPr>
          <p:spPr>
            <a:xfrm>
              <a:off x="14744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8" name="Oval 27">
              <a:extLst>
                <a:ext uri="{FF2B5EF4-FFF2-40B4-BE49-F238E27FC236}">
                  <a16:creationId xmlns:a16="http://schemas.microsoft.com/office/drawing/2014/main" id="{F472D12E-FD63-4F22-BAC9-CC9FE6529E72}"/>
                </a:ext>
              </a:extLst>
            </p:cNvPr>
            <p:cNvSpPr/>
            <p:nvPr/>
          </p:nvSpPr>
          <p:spPr>
            <a:xfrm>
              <a:off x="147447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9" name="Oval 28">
              <a:extLst>
                <a:ext uri="{FF2B5EF4-FFF2-40B4-BE49-F238E27FC236}">
                  <a16:creationId xmlns:a16="http://schemas.microsoft.com/office/drawing/2014/main" id="{B31F5476-7A77-4F97-B0CB-E6B11850A7E2}"/>
                </a:ext>
              </a:extLst>
            </p:cNvPr>
            <p:cNvSpPr/>
            <p:nvPr/>
          </p:nvSpPr>
          <p:spPr>
            <a:xfrm>
              <a:off x="147447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30" name="Oval 29">
              <a:extLst>
                <a:ext uri="{FF2B5EF4-FFF2-40B4-BE49-F238E27FC236}">
                  <a16:creationId xmlns:a16="http://schemas.microsoft.com/office/drawing/2014/main" id="{99FF0E12-8C32-43C5-A2F5-722041D2F733}"/>
                </a:ext>
              </a:extLst>
            </p:cNvPr>
            <p:cNvSpPr/>
            <p:nvPr/>
          </p:nvSpPr>
          <p:spPr>
            <a:xfrm>
              <a:off x="147447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246130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anim calcmode="lin" valueType="num">
                                      <p:cBhvr>
                                        <p:cTn id="14" dur="1250" fill="hold"/>
                                        <p:tgtEl>
                                          <p:spTgt spid="7"/>
                                        </p:tgtEl>
                                        <p:attrNameLst>
                                          <p:attrName>ppt_x</p:attrName>
                                        </p:attrNameLst>
                                      </p:cBhvr>
                                      <p:tavLst>
                                        <p:tav tm="0">
                                          <p:val>
                                            <p:strVal val="#ppt_x"/>
                                          </p:val>
                                        </p:tav>
                                        <p:tav tm="100000">
                                          <p:val>
                                            <p:strVal val="#ppt_x"/>
                                          </p:val>
                                        </p:tav>
                                      </p:tavLst>
                                    </p:anim>
                                    <p:anim calcmode="lin" valueType="num">
                                      <p:cBhvr>
                                        <p:cTn id="15" dur="1125" decel="100000" fill="hold"/>
                                        <p:tgtEl>
                                          <p:spTgt spid="7"/>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250"/>
                                        <p:tgtEl>
                                          <p:spTgt spid="13"/>
                                        </p:tgtEl>
                                      </p:cBhvr>
                                    </p:animEffect>
                                    <p:anim calcmode="lin" valueType="num">
                                      <p:cBhvr>
                                        <p:cTn id="20" dur="1250" fill="hold"/>
                                        <p:tgtEl>
                                          <p:spTgt spid="13"/>
                                        </p:tgtEl>
                                        <p:attrNameLst>
                                          <p:attrName>ppt_x</p:attrName>
                                        </p:attrNameLst>
                                      </p:cBhvr>
                                      <p:tavLst>
                                        <p:tav tm="0">
                                          <p:val>
                                            <p:strVal val="#ppt_x"/>
                                          </p:val>
                                        </p:tav>
                                        <p:tav tm="100000">
                                          <p:val>
                                            <p:strVal val="#ppt_x"/>
                                          </p:val>
                                        </p:tav>
                                      </p:tavLst>
                                    </p:anim>
                                    <p:anim calcmode="lin" valueType="num">
                                      <p:cBhvr>
                                        <p:cTn id="21" dur="1125" decel="100000" fill="hold"/>
                                        <p:tgtEl>
                                          <p:spTgt spid="13"/>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250"/>
                                        <p:tgtEl>
                                          <p:spTgt spid="19"/>
                                        </p:tgtEl>
                                      </p:cBhvr>
                                    </p:animEffect>
                                    <p:anim calcmode="lin" valueType="num">
                                      <p:cBhvr>
                                        <p:cTn id="26" dur="1250" fill="hold"/>
                                        <p:tgtEl>
                                          <p:spTgt spid="19"/>
                                        </p:tgtEl>
                                        <p:attrNameLst>
                                          <p:attrName>ppt_x</p:attrName>
                                        </p:attrNameLst>
                                      </p:cBhvr>
                                      <p:tavLst>
                                        <p:tav tm="0">
                                          <p:val>
                                            <p:strVal val="#ppt_x"/>
                                          </p:val>
                                        </p:tav>
                                        <p:tav tm="100000">
                                          <p:val>
                                            <p:strVal val="#ppt_x"/>
                                          </p:val>
                                        </p:tav>
                                      </p:tavLst>
                                    </p:anim>
                                    <p:anim calcmode="lin" valueType="num">
                                      <p:cBhvr>
                                        <p:cTn id="27" dur="1125" decel="100000" fill="hold"/>
                                        <p:tgtEl>
                                          <p:spTgt spid="19"/>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250"/>
                                        <p:tgtEl>
                                          <p:spTgt spid="25"/>
                                        </p:tgtEl>
                                      </p:cBhvr>
                                    </p:animEffect>
                                    <p:anim calcmode="lin" valueType="num">
                                      <p:cBhvr>
                                        <p:cTn id="32" dur="1250" fill="hold"/>
                                        <p:tgtEl>
                                          <p:spTgt spid="25"/>
                                        </p:tgtEl>
                                        <p:attrNameLst>
                                          <p:attrName>ppt_x</p:attrName>
                                        </p:attrNameLst>
                                      </p:cBhvr>
                                      <p:tavLst>
                                        <p:tav tm="0">
                                          <p:val>
                                            <p:strVal val="#ppt_x"/>
                                          </p:val>
                                        </p:tav>
                                        <p:tav tm="100000">
                                          <p:val>
                                            <p:strVal val="#ppt_x"/>
                                          </p:val>
                                        </p:tav>
                                      </p:tavLst>
                                    </p:anim>
                                    <p:anim calcmode="lin" valueType="num">
                                      <p:cBhvr>
                                        <p:cTn id="33" dur="1125" decel="100000" fill="hold"/>
                                        <p:tgtEl>
                                          <p:spTgt spid="25"/>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ustom Layout 23">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aphicFrame>
        <p:nvGraphicFramePr>
          <p:cNvPr id="32" name="Table 31">
            <a:extLst>
              <a:ext uri="{FF2B5EF4-FFF2-40B4-BE49-F238E27FC236}">
                <a16:creationId xmlns:a16="http://schemas.microsoft.com/office/drawing/2014/main" id="{854930FA-60F1-4FEA-B210-A015CA1702E3}"/>
              </a:ext>
            </a:extLst>
          </p:cNvPr>
          <p:cNvGraphicFramePr>
            <a:graphicFrameLocks noGrp="1"/>
          </p:cNvGraphicFramePr>
          <p:nvPr userDrawn="1">
            <p:extLst>
              <p:ext uri="{D42A27DB-BD31-4B8C-83A1-F6EECF244321}">
                <p14:modId xmlns:p14="http://schemas.microsoft.com/office/powerpoint/2010/main" val="179880929"/>
              </p:ext>
            </p:extLst>
          </p:nvPr>
        </p:nvGraphicFramePr>
        <p:xfrm>
          <a:off x="547333" y="1760774"/>
          <a:ext cx="11162445" cy="4760035"/>
        </p:xfrm>
        <a:graphic>
          <a:graphicData uri="http://schemas.openxmlformats.org/drawingml/2006/table">
            <a:tbl>
              <a:tblPr firstRow="1" bandRow="1">
                <a:tableStyleId>{21E4AEA4-8DFA-4A89-87EB-49C32662AFE0}</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454610">
                <a:tc>
                  <a:txBody>
                    <a:bodyPr/>
                    <a:lstStyle/>
                    <a:p>
                      <a:pPr lvl="0" algn="ctr"/>
                      <a:r>
                        <a:rPr lang="en-US" sz="2100" dirty="0">
                          <a:latin typeface="Lato" panose="020F0502020204030203" pitchFamily="34" charset="0"/>
                          <a:ea typeface="Lato" panose="020F0502020204030203" pitchFamily="34" charset="0"/>
                          <a:cs typeface="Lato" panose="020F0502020204030203" pitchFamily="34" charset="0"/>
                        </a:rPr>
                        <a:t>Description</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lvl="0" algn="ctr"/>
                      <a:r>
                        <a:rPr lang="en-US" sz="2100" dirty="0">
                          <a:latin typeface="Lato" panose="020F0502020204030203" pitchFamily="34" charset="0"/>
                          <a:ea typeface="Lato" panose="020F0502020204030203" pitchFamily="34" charset="0"/>
                          <a:cs typeface="Lato" panose="020F0502020204030203" pitchFamily="34" charset="0"/>
                        </a:rPr>
                        <a:t>2015</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lvl="0" algn="ctr"/>
                      <a:r>
                        <a:rPr lang="en-US" sz="2100" dirty="0">
                          <a:latin typeface="Lato" panose="020F0502020204030203" pitchFamily="34" charset="0"/>
                          <a:ea typeface="Lato" panose="020F0502020204030203" pitchFamily="34" charset="0"/>
                          <a:cs typeface="Lato" panose="020F0502020204030203" pitchFamily="34" charset="0"/>
                        </a:rPr>
                        <a:t>2016</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lvl="0" algn="ctr"/>
                      <a:r>
                        <a:rPr lang="en-US" sz="2100" dirty="0">
                          <a:latin typeface="Lato" panose="020F0502020204030203" pitchFamily="34" charset="0"/>
                          <a:ea typeface="Lato" panose="020F0502020204030203" pitchFamily="34" charset="0"/>
                          <a:cs typeface="Lato" panose="020F0502020204030203" pitchFamily="34" charset="0"/>
                        </a:rPr>
                        <a:t>2017</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lvl="0" algn="ctr"/>
                      <a:r>
                        <a:rPr lang="en-US" sz="2100" dirty="0">
                          <a:latin typeface="Lato" panose="020F0502020204030203" pitchFamily="34" charset="0"/>
                          <a:ea typeface="Lato" panose="020F0502020204030203" pitchFamily="34" charset="0"/>
                          <a:cs typeface="Lato" panose="020F0502020204030203" pitchFamily="34" charset="0"/>
                        </a:rPr>
                        <a:t>2018</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10000"/>
                  </a:ext>
                </a:extLst>
              </a:tr>
              <a:tr h="454610">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Data title</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25.563</a:t>
                      </a:r>
                      <a:endParaRPr lang="uk-UA" sz="210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36.542</a:t>
                      </a:r>
                      <a:endParaRPr lang="en-US"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25.563</a:t>
                      </a:r>
                      <a:endParaRPr lang="uk-UA" sz="210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36.542</a:t>
                      </a:r>
                      <a:endParaRPr lang="en-US"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10001"/>
                  </a:ext>
                </a:extLst>
              </a:tr>
              <a:tr h="828995">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Data title</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75.846</a:t>
                      </a:r>
                      <a:endParaRPr lang="uk-UA"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45.256</a:t>
                      </a:r>
                      <a:endParaRPr lang="uk-UA" sz="210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75.846</a:t>
                      </a:r>
                      <a:endParaRPr lang="uk-UA" sz="210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45.256</a:t>
                      </a:r>
                      <a:endParaRPr lang="uk-UA" sz="210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10002"/>
                  </a:ext>
                </a:extLst>
              </a:tr>
              <a:tr h="454610">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Data title</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25.563</a:t>
                      </a:r>
                      <a:endParaRPr lang="uk-UA" sz="210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36.542</a:t>
                      </a:r>
                      <a:endParaRPr lang="en-US"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25.563</a:t>
                      </a:r>
                      <a:endParaRPr lang="uk-UA" sz="210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36.542</a:t>
                      </a:r>
                      <a:endParaRPr lang="en-US"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10003"/>
                  </a:ext>
                </a:extLst>
              </a:tr>
              <a:tr h="828995">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Data title</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75.846</a:t>
                      </a:r>
                      <a:endParaRPr lang="uk-UA"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45.256</a:t>
                      </a:r>
                      <a:endParaRPr lang="uk-UA"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75.846</a:t>
                      </a:r>
                      <a:endParaRPr lang="uk-UA" sz="210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45.256</a:t>
                      </a:r>
                      <a:endParaRPr lang="uk-UA"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10004"/>
                  </a:ext>
                </a:extLst>
              </a:tr>
              <a:tr h="454610">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Data title</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25.563</a:t>
                      </a:r>
                      <a:endParaRPr lang="uk-UA" sz="210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36.542</a:t>
                      </a:r>
                      <a:endParaRPr lang="en-US"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25.563</a:t>
                      </a:r>
                      <a:endParaRPr lang="uk-UA"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36.542</a:t>
                      </a:r>
                      <a:endParaRPr lang="en-US"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10005"/>
                  </a:ext>
                </a:extLst>
              </a:tr>
              <a:tr h="828995">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Data title</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75.846</a:t>
                      </a:r>
                      <a:endParaRPr lang="uk-UA" sz="210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45.256</a:t>
                      </a:r>
                      <a:endParaRPr lang="uk-UA" sz="210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75.846</a:t>
                      </a:r>
                      <a:endParaRPr lang="uk-UA"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45.256</a:t>
                      </a:r>
                      <a:endParaRPr lang="uk-UA" sz="21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10006"/>
                  </a:ext>
                </a:extLst>
              </a:tr>
              <a:tr h="454610">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Data title</a:t>
                      </a:r>
                      <a:endParaRPr lang="uk-UA" sz="21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152.254</a:t>
                      </a:r>
                      <a:endParaRPr lang="uk-UA" sz="2100" b="1">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452.365</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25.365</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tc>
                <a:tc>
                  <a:txBody>
                    <a:bodyPr/>
                    <a:lstStyle/>
                    <a:p>
                      <a:pPr algn="ctr"/>
                      <a:r>
                        <a:rPr lang="en-US" sz="2100" dirty="0">
                          <a:latin typeface="Lato" panose="020F0502020204030203" pitchFamily="34" charset="0"/>
                          <a:ea typeface="Lato" panose="020F0502020204030203" pitchFamily="34" charset="0"/>
                          <a:cs typeface="Lato" panose="020F0502020204030203" pitchFamily="34" charset="0"/>
                        </a:rPr>
                        <a:t>125.356</a:t>
                      </a:r>
                      <a:endParaRPr lang="uk-UA" sz="2100" b="1" dirty="0">
                        <a:solidFill>
                          <a:schemeClr val="bg1"/>
                        </a:solidFill>
                        <a:latin typeface="Lato" panose="020F0502020204030203" pitchFamily="34" charset="0"/>
                        <a:ea typeface="Lato" panose="020F0502020204030203" pitchFamily="34" charset="0"/>
                        <a:cs typeface="Lato" panose="020F0502020204030203" pitchFamily="34" charset="0"/>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643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125" decel="100000" fill="hold"/>
                                        <p:tgtEl>
                                          <p:spTgt spid="3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ducation Logo 3">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F164EBDF-DDC7-49D0-A016-93323DAD69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539" y="2500884"/>
            <a:ext cx="10782921" cy="1856232"/>
          </a:xfrm>
          <a:prstGeom prst="rect">
            <a:avLst/>
          </a:prstGeom>
        </p:spPr>
      </p:pic>
    </p:spTree>
    <p:extLst>
      <p:ext uri="{BB962C8B-B14F-4D97-AF65-F5344CB8AC3E}">
        <p14:creationId xmlns:p14="http://schemas.microsoft.com/office/powerpoint/2010/main" val="2980044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24">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pSp>
        <p:nvGrpSpPr>
          <p:cNvPr id="5" name="Group 4">
            <a:extLst>
              <a:ext uri="{FF2B5EF4-FFF2-40B4-BE49-F238E27FC236}">
                <a16:creationId xmlns:a16="http://schemas.microsoft.com/office/drawing/2014/main" id="{657DBFBB-1283-4955-9587-A9472853073D}"/>
              </a:ext>
            </a:extLst>
          </p:cNvPr>
          <p:cNvGrpSpPr/>
          <p:nvPr userDrawn="1"/>
        </p:nvGrpSpPr>
        <p:grpSpPr>
          <a:xfrm>
            <a:off x="1360500" y="2180350"/>
            <a:ext cx="2639692" cy="1586294"/>
            <a:chOff x="2046886" y="3238500"/>
            <a:chExt cx="3895344" cy="2340864"/>
          </a:xfrm>
        </p:grpSpPr>
        <p:sp>
          <p:nvSpPr>
            <p:cNvPr id="6" name="Chevron 29">
              <a:extLst>
                <a:ext uri="{FF2B5EF4-FFF2-40B4-BE49-F238E27FC236}">
                  <a16:creationId xmlns:a16="http://schemas.microsoft.com/office/drawing/2014/main" id="{544034A7-5792-44E8-A84D-889162FF9129}"/>
                </a:ext>
              </a:extLst>
            </p:cNvPr>
            <p:cNvSpPr/>
            <p:nvPr/>
          </p:nvSpPr>
          <p:spPr>
            <a:xfrm>
              <a:off x="2046886" y="3238500"/>
              <a:ext cx="3895344" cy="2340864"/>
            </a:xfrm>
            <a:prstGeom prst="chevron">
              <a:avLst>
                <a:gd name="adj" fmla="val 39320"/>
              </a:avLst>
            </a:prstGeom>
            <a:solidFill>
              <a:srgbClr val="4280A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Lato" panose="020F0502020204030203" pitchFamily="34" charset="0"/>
                <a:ea typeface="Lato" panose="020F0502020204030203" pitchFamily="34" charset="0"/>
                <a:cs typeface="Lato" panose="020F0502020204030203" pitchFamily="34" charset="0"/>
              </a:endParaRPr>
            </a:p>
          </p:txBody>
        </p:sp>
        <p:sp>
          <p:nvSpPr>
            <p:cNvPr id="9" name="Freeform 465">
              <a:extLst>
                <a:ext uri="{FF2B5EF4-FFF2-40B4-BE49-F238E27FC236}">
                  <a16:creationId xmlns:a16="http://schemas.microsoft.com/office/drawing/2014/main" id="{6FD453B5-A888-4C8B-A9EB-96EE6955E08C}"/>
                </a:ext>
              </a:extLst>
            </p:cNvPr>
            <p:cNvSpPr>
              <a:spLocks noEditPoints="1"/>
            </p:cNvSpPr>
            <p:nvPr/>
          </p:nvSpPr>
          <p:spPr bwMode="auto">
            <a:xfrm>
              <a:off x="3503034" y="3790854"/>
              <a:ext cx="1291096" cy="1236156"/>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Lato" panose="020F0502020204030203" pitchFamily="34" charset="0"/>
                <a:ea typeface="Lato" panose="020F0502020204030203" pitchFamily="34" charset="0"/>
                <a:cs typeface="Lato" panose="020F0502020204030203" pitchFamily="34" charset="0"/>
              </a:endParaRPr>
            </a:p>
          </p:txBody>
        </p:sp>
      </p:grpSp>
      <p:grpSp>
        <p:nvGrpSpPr>
          <p:cNvPr id="10" name="Group 9">
            <a:extLst>
              <a:ext uri="{FF2B5EF4-FFF2-40B4-BE49-F238E27FC236}">
                <a16:creationId xmlns:a16="http://schemas.microsoft.com/office/drawing/2014/main" id="{D49CB774-4ACC-42CB-BBEB-D898F5E7C6A5}"/>
              </a:ext>
            </a:extLst>
          </p:cNvPr>
          <p:cNvGrpSpPr/>
          <p:nvPr userDrawn="1"/>
        </p:nvGrpSpPr>
        <p:grpSpPr>
          <a:xfrm>
            <a:off x="3794078" y="2180350"/>
            <a:ext cx="2639693" cy="1586294"/>
            <a:chOff x="5479847" y="3238500"/>
            <a:chExt cx="3895344" cy="2340864"/>
          </a:xfrm>
        </p:grpSpPr>
        <p:sp>
          <p:nvSpPr>
            <p:cNvPr id="11" name="Chevron 37">
              <a:extLst>
                <a:ext uri="{FF2B5EF4-FFF2-40B4-BE49-F238E27FC236}">
                  <a16:creationId xmlns:a16="http://schemas.microsoft.com/office/drawing/2014/main" id="{840FADF5-F27E-4433-B2C9-DAF507F47CA3}"/>
                </a:ext>
              </a:extLst>
            </p:cNvPr>
            <p:cNvSpPr/>
            <p:nvPr/>
          </p:nvSpPr>
          <p:spPr>
            <a:xfrm>
              <a:off x="5479847" y="3238500"/>
              <a:ext cx="3895344" cy="2340864"/>
            </a:xfrm>
            <a:prstGeom prst="chevron">
              <a:avLst>
                <a:gd name="adj" fmla="val 39320"/>
              </a:avLst>
            </a:prstGeom>
            <a:solidFill>
              <a:schemeClr val="tx1">
                <a:lumMod val="75000"/>
                <a:lumOff val="2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4280A5"/>
                </a:solidFill>
                <a:latin typeface="Lato" panose="020F0502020204030203" pitchFamily="34" charset="0"/>
                <a:ea typeface="Lato" panose="020F0502020204030203" pitchFamily="34" charset="0"/>
                <a:cs typeface="Lato" panose="020F0502020204030203" pitchFamily="34" charset="0"/>
              </a:endParaRPr>
            </a:p>
          </p:txBody>
        </p:sp>
        <p:sp>
          <p:nvSpPr>
            <p:cNvPr id="15" name="Freeform 176">
              <a:extLst>
                <a:ext uri="{FF2B5EF4-FFF2-40B4-BE49-F238E27FC236}">
                  <a16:creationId xmlns:a16="http://schemas.microsoft.com/office/drawing/2014/main" id="{D40C988D-4A31-44AA-9C78-F61D023657F5}"/>
                </a:ext>
              </a:extLst>
            </p:cNvPr>
            <p:cNvSpPr>
              <a:spLocks noEditPoints="1"/>
            </p:cNvSpPr>
            <p:nvPr/>
          </p:nvSpPr>
          <p:spPr bwMode="auto">
            <a:xfrm>
              <a:off x="7155308" y="3958591"/>
              <a:ext cx="900680" cy="900681"/>
            </a:xfrm>
            <a:custGeom>
              <a:avLst/>
              <a:gdLst>
                <a:gd name="T0" fmla="*/ 152 w 176"/>
                <a:gd name="T1" fmla="*/ 12 h 176"/>
                <a:gd name="T2" fmla="*/ 128 w 176"/>
                <a:gd name="T3" fmla="*/ 12 h 176"/>
                <a:gd name="T4" fmla="*/ 67 w 176"/>
                <a:gd name="T5" fmla="*/ 33 h 176"/>
                <a:gd name="T6" fmla="*/ 0 w 176"/>
                <a:gd name="T7" fmla="*/ 48 h 176"/>
                <a:gd name="T8" fmla="*/ 8 w 176"/>
                <a:gd name="T9" fmla="*/ 112 h 176"/>
                <a:gd name="T10" fmla="*/ 48 w 176"/>
                <a:gd name="T11" fmla="*/ 173 h 176"/>
                <a:gd name="T12" fmla="*/ 52 w 176"/>
                <a:gd name="T13" fmla="*/ 176 h 176"/>
                <a:gd name="T14" fmla="*/ 88 w 176"/>
                <a:gd name="T15" fmla="*/ 172 h 176"/>
                <a:gd name="T16" fmla="*/ 88 w 176"/>
                <a:gd name="T17" fmla="*/ 171 h 176"/>
                <a:gd name="T18" fmla="*/ 128 w 176"/>
                <a:gd name="T19" fmla="*/ 137 h 176"/>
                <a:gd name="T20" fmla="*/ 140 w 176"/>
                <a:gd name="T21" fmla="*/ 152 h 176"/>
                <a:gd name="T22" fmla="*/ 152 w 176"/>
                <a:gd name="T23" fmla="*/ 100 h 176"/>
                <a:gd name="T24" fmla="*/ 152 w 176"/>
                <a:gd name="T25" fmla="*/ 52 h 176"/>
                <a:gd name="T26" fmla="*/ 8 w 176"/>
                <a:gd name="T27" fmla="*/ 88 h 176"/>
                <a:gd name="T28" fmla="*/ 32 w 176"/>
                <a:gd name="T29" fmla="*/ 84 h 176"/>
                <a:gd name="T30" fmla="*/ 8 w 176"/>
                <a:gd name="T31" fmla="*/ 80 h 176"/>
                <a:gd name="T32" fmla="*/ 20 w 176"/>
                <a:gd name="T33" fmla="*/ 72 h 176"/>
                <a:gd name="T34" fmla="*/ 20 w 176"/>
                <a:gd name="T35" fmla="*/ 64 h 176"/>
                <a:gd name="T36" fmla="*/ 8 w 176"/>
                <a:gd name="T37" fmla="*/ 48 h 176"/>
                <a:gd name="T38" fmla="*/ 64 w 176"/>
                <a:gd name="T39" fmla="*/ 110 h 176"/>
                <a:gd name="T40" fmla="*/ 52 w 176"/>
                <a:gd name="T41" fmla="*/ 152 h 176"/>
                <a:gd name="T42" fmla="*/ 67 w 176"/>
                <a:gd name="T43" fmla="*/ 119 h 176"/>
                <a:gd name="T44" fmla="*/ 75 w 176"/>
                <a:gd name="T45" fmla="*/ 152 h 176"/>
                <a:gd name="T46" fmla="*/ 77 w 176"/>
                <a:gd name="T47" fmla="*/ 160 h 176"/>
                <a:gd name="T48" fmla="*/ 55 w 176"/>
                <a:gd name="T49" fmla="*/ 168 h 176"/>
                <a:gd name="T50" fmla="*/ 77 w 176"/>
                <a:gd name="T51" fmla="*/ 160 h 176"/>
                <a:gd name="T52" fmla="*/ 72 w 176"/>
                <a:gd name="T53" fmla="*/ 112 h 176"/>
                <a:gd name="T54" fmla="*/ 128 w 176"/>
                <a:gd name="T55" fmla="*/ 23 h 176"/>
                <a:gd name="T56" fmla="*/ 144 w 176"/>
                <a:gd name="T57" fmla="*/ 140 h 176"/>
                <a:gd name="T58" fmla="*/ 136 w 176"/>
                <a:gd name="T59" fmla="*/ 140 h 176"/>
                <a:gd name="T60" fmla="*/ 140 w 176"/>
                <a:gd name="T61" fmla="*/ 8 h 176"/>
                <a:gd name="T62" fmla="*/ 144 w 176"/>
                <a:gd name="T63" fmla="*/ 140 h 176"/>
                <a:gd name="T64" fmla="*/ 152 w 176"/>
                <a:gd name="T65" fmla="*/ 60 h 176"/>
                <a:gd name="T66" fmla="*/ 152 w 176"/>
                <a:gd name="T67"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76">
                  <a:moveTo>
                    <a:pt x="152" y="52"/>
                  </a:moveTo>
                  <a:cubicBezTo>
                    <a:pt x="152" y="12"/>
                    <a:pt x="152" y="12"/>
                    <a:pt x="152" y="12"/>
                  </a:cubicBezTo>
                  <a:cubicBezTo>
                    <a:pt x="152" y="5"/>
                    <a:pt x="147" y="0"/>
                    <a:pt x="140" y="0"/>
                  </a:cubicBezTo>
                  <a:cubicBezTo>
                    <a:pt x="133" y="0"/>
                    <a:pt x="128" y="5"/>
                    <a:pt x="128" y="12"/>
                  </a:cubicBezTo>
                  <a:cubicBezTo>
                    <a:pt x="128" y="15"/>
                    <a:pt x="128" y="15"/>
                    <a:pt x="128" y="15"/>
                  </a:cubicBezTo>
                  <a:cubicBezTo>
                    <a:pt x="67" y="33"/>
                    <a:pt x="67" y="33"/>
                    <a:pt x="67" y="33"/>
                  </a:cubicBezTo>
                  <a:cubicBezTo>
                    <a:pt x="8" y="40"/>
                    <a:pt x="8" y="40"/>
                    <a:pt x="8" y="40"/>
                  </a:cubicBezTo>
                  <a:cubicBezTo>
                    <a:pt x="4" y="40"/>
                    <a:pt x="0" y="44"/>
                    <a:pt x="0" y="48"/>
                  </a:cubicBezTo>
                  <a:cubicBezTo>
                    <a:pt x="0" y="104"/>
                    <a:pt x="0" y="104"/>
                    <a:pt x="0" y="104"/>
                  </a:cubicBezTo>
                  <a:cubicBezTo>
                    <a:pt x="0" y="108"/>
                    <a:pt x="4" y="112"/>
                    <a:pt x="8" y="112"/>
                  </a:cubicBezTo>
                  <a:cubicBezTo>
                    <a:pt x="35" y="115"/>
                    <a:pt x="35" y="115"/>
                    <a:pt x="35" y="115"/>
                  </a:cubicBezTo>
                  <a:cubicBezTo>
                    <a:pt x="48" y="173"/>
                    <a:pt x="48" y="173"/>
                    <a:pt x="48" y="173"/>
                  </a:cubicBezTo>
                  <a:cubicBezTo>
                    <a:pt x="48" y="173"/>
                    <a:pt x="48" y="173"/>
                    <a:pt x="48" y="173"/>
                  </a:cubicBezTo>
                  <a:cubicBezTo>
                    <a:pt x="49" y="175"/>
                    <a:pt x="50" y="176"/>
                    <a:pt x="52" y="176"/>
                  </a:cubicBezTo>
                  <a:cubicBezTo>
                    <a:pt x="84" y="176"/>
                    <a:pt x="84" y="176"/>
                    <a:pt x="84" y="176"/>
                  </a:cubicBezTo>
                  <a:cubicBezTo>
                    <a:pt x="86" y="176"/>
                    <a:pt x="88" y="174"/>
                    <a:pt x="88" y="172"/>
                  </a:cubicBezTo>
                  <a:cubicBezTo>
                    <a:pt x="88" y="172"/>
                    <a:pt x="88" y="171"/>
                    <a:pt x="88" y="171"/>
                  </a:cubicBezTo>
                  <a:cubicBezTo>
                    <a:pt x="88" y="171"/>
                    <a:pt x="88" y="171"/>
                    <a:pt x="88" y="171"/>
                  </a:cubicBezTo>
                  <a:cubicBezTo>
                    <a:pt x="77" y="122"/>
                    <a:pt x="77" y="122"/>
                    <a:pt x="77" y="122"/>
                  </a:cubicBezTo>
                  <a:cubicBezTo>
                    <a:pt x="128" y="137"/>
                    <a:pt x="128" y="137"/>
                    <a:pt x="128" y="137"/>
                  </a:cubicBezTo>
                  <a:cubicBezTo>
                    <a:pt x="128" y="140"/>
                    <a:pt x="128" y="140"/>
                    <a:pt x="128" y="140"/>
                  </a:cubicBezTo>
                  <a:cubicBezTo>
                    <a:pt x="128" y="147"/>
                    <a:pt x="133" y="152"/>
                    <a:pt x="140" y="152"/>
                  </a:cubicBezTo>
                  <a:cubicBezTo>
                    <a:pt x="147" y="152"/>
                    <a:pt x="152" y="147"/>
                    <a:pt x="152" y="140"/>
                  </a:cubicBezTo>
                  <a:cubicBezTo>
                    <a:pt x="152" y="100"/>
                    <a:pt x="152" y="100"/>
                    <a:pt x="152" y="100"/>
                  </a:cubicBezTo>
                  <a:cubicBezTo>
                    <a:pt x="165" y="100"/>
                    <a:pt x="176" y="89"/>
                    <a:pt x="176" y="76"/>
                  </a:cubicBezTo>
                  <a:cubicBezTo>
                    <a:pt x="176" y="63"/>
                    <a:pt x="165" y="52"/>
                    <a:pt x="152" y="52"/>
                  </a:cubicBezTo>
                  <a:moveTo>
                    <a:pt x="8" y="104"/>
                  </a:moveTo>
                  <a:cubicBezTo>
                    <a:pt x="8" y="88"/>
                    <a:pt x="8" y="88"/>
                    <a:pt x="8" y="88"/>
                  </a:cubicBezTo>
                  <a:cubicBezTo>
                    <a:pt x="28" y="88"/>
                    <a:pt x="28" y="88"/>
                    <a:pt x="28" y="88"/>
                  </a:cubicBezTo>
                  <a:cubicBezTo>
                    <a:pt x="30" y="88"/>
                    <a:pt x="32" y="86"/>
                    <a:pt x="32" y="84"/>
                  </a:cubicBezTo>
                  <a:cubicBezTo>
                    <a:pt x="32" y="82"/>
                    <a:pt x="30" y="80"/>
                    <a:pt x="28" y="80"/>
                  </a:cubicBezTo>
                  <a:cubicBezTo>
                    <a:pt x="8" y="80"/>
                    <a:pt x="8" y="80"/>
                    <a:pt x="8" y="80"/>
                  </a:cubicBezTo>
                  <a:cubicBezTo>
                    <a:pt x="8" y="72"/>
                    <a:pt x="8" y="72"/>
                    <a:pt x="8" y="72"/>
                  </a:cubicBezTo>
                  <a:cubicBezTo>
                    <a:pt x="20" y="72"/>
                    <a:pt x="20" y="72"/>
                    <a:pt x="20" y="72"/>
                  </a:cubicBezTo>
                  <a:cubicBezTo>
                    <a:pt x="22" y="72"/>
                    <a:pt x="24" y="70"/>
                    <a:pt x="24" y="68"/>
                  </a:cubicBezTo>
                  <a:cubicBezTo>
                    <a:pt x="24" y="66"/>
                    <a:pt x="22" y="64"/>
                    <a:pt x="20" y="64"/>
                  </a:cubicBezTo>
                  <a:cubicBezTo>
                    <a:pt x="8" y="64"/>
                    <a:pt x="8" y="64"/>
                    <a:pt x="8" y="64"/>
                  </a:cubicBezTo>
                  <a:cubicBezTo>
                    <a:pt x="8" y="48"/>
                    <a:pt x="8" y="48"/>
                    <a:pt x="8" y="48"/>
                  </a:cubicBezTo>
                  <a:cubicBezTo>
                    <a:pt x="64" y="42"/>
                    <a:pt x="64" y="42"/>
                    <a:pt x="64" y="42"/>
                  </a:cubicBezTo>
                  <a:cubicBezTo>
                    <a:pt x="64" y="110"/>
                    <a:pt x="64" y="110"/>
                    <a:pt x="64" y="110"/>
                  </a:cubicBezTo>
                  <a:lnTo>
                    <a:pt x="8" y="104"/>
                  </a:lnTo>
                  <a:close/>
                  <a:moveTo>
                    <a:pt x="52" y="152"/>
                  </a:moveTo>
                  <a:cubicBezTo>
                    <a:pt x="44" y="116"/>
                    <a:pt x="44" y="116"/>
                    <a:pt x="44" y="116"/>
                  </a:cubicBezTo>
                  <a:cubicBezTo>
                    <a:pt x="67" y="119"/>
                    <a:pt x="67" y="119"/>
                    <a:pt x="67" y="119"/>
                  </a:cubicBezTo>
                  <a:cubicBezTo>
                    <a:pt x="68" y="119"/>
                    <a:pt x="68" y="119"/>
                    <a:pt x="68" y="119"/>
                  </a:cubicBezTo>
                  <a:cubicBezTo>
                    <a:pt x="75" y="152"/>
                    <a:pt x="75" y="152"/>
                    <a:pt x="75" y="152"/>
                  </a:cubicBezTo>
                  <a:lnTo>
                    <a:pt x="52" y="152"/>
                  </a:lnTo>
                  <a:close/>
                  <a:moveTo>
                    <a:pt x="77" y="160"/>
                  </a:moveTo>
                  <a:cubicBezTo>
                    <a:pt x="79" y="168"/>
                    <a:pt x="79" y="168"/>
                    <a:pt x="79" y="168"/>
                  </a:cubicBezTo>
                  <a:cubicBezTo>
                    <a:pt x="55" y="168"/>
                    <a:pt x="55" y="168"/>
                    <a:pt x="55" y="168"/>
                  </a:cubicBezTo>
                  <a:cubicBezTo>
                    <a:pt x="53" y="160"/>
                    <a:pt x="53" y="160"/>
                    <a:pt x="53" y="160"/>
                  </a:cubicBezTo>
                  <a:lnTo>
                    <a:pt x="77" y="160"/>
                  </a:lnTo>
                  <a:close/>
                  <a:moveTo>
                    <a:pt x="128" y="129"/>
                  </a:moveTo>
                  <a:cubicBezTo>
                    <a:pt x="72" y="112"/>
                    <a:pt x="72" y="112"/>
                    <a:pt x="72" y="112"/>
                  </a:cubicBezTo>
                  <a:cubicBezTo>
                    <a:pt x="72" y="40"/>
                    <a:pt x="72" y="40"/>
                    <a:pt x="72" y="40"/>
                  </a:cubicBezTo>
                  <a:cubicBezTo>
                    <a:pt x="128" y="23"/>
                    <a:pt x="128" y="23"/>
                    <a:pt x="128" y="23"/>
                  </a:cubicBezTo>
                  <a:lnTo>
                    <a:pt x="128" y="129"/>
                  </a:lnTo>
                  <a:close/>
                  <a:moveTo>
                    <a:pt x="144" y="140"/>
                  </a:moveTo>
                  <a:cubicBezTo>
                    <a:pt x="144" y="142"/>
                    <a:pt x="142" y="144"/>
                    <a:pt x="140" y="144"/>
                  </a:cubicBezTo>
                  <a:cubicBezTo>
                    <a:pt x="138" y="144"/>
                    <a:pt x="136" y="142"/>
                    <a:pt x="136" y="140"/>
                  </a:cubicBezTo>
                  <a:cubicBezTo>
                    <a:pt x="136" y="12"/>
                    <a:pt x="136" y="12"/>
                    <a:pt x="136" y="12"/>
                  </a:cubicBezTo>
                  <a:cubicBezTo>
                    <a:pt x="136" y="10"/>
                    <a:pt x="138" y="8"/>
                    <a:pt x="140" y="8"/>
                  </a:cubicBezTo>
                  <a:cubicBezTo>
                    <a:pt x="142" y="8"/>
                    <a:pt x="144" y="10"/>
                    <a:pt x="144" y="12"/>
                  </a:cubicBezTo>
                  <a:lnTo>
                    <a:pt x="144" y="140"/>
                  </a:lnTo>
                  <a:close/>
                  <a:moveTo>
                    <a:pt x="152" y="92"/>
                  </a:moveTo>
                  <a:cubicBezTo>
                    <a:pt x="152" y="60"/>
                    <a:pt x="152" y="60"/>
                    <a:pt x="152" y="60"/>
                  </a:cubicBezTo>
                  <a:cubicBezTo>
                    <a:pt x="161" y="60"/>
                    <a:pt x="168" y="67"/>
                    <a:pt x="168" y="76"/>
                  </a:cubicBezTo>
                  <a:cubicBezTo>
                    <a:pt x="168" y="85"/>
                    <a:pt x="161" y="92"/>
                    <a:pt x="152" y="9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Lato" panose="020F0502020204030203" pitchFamily="34" charset="0"/>
                <a:ea typeface="Lato" panose="020F0502020204030203" pitchFamily="34" charset="0"/>
                <a:cs typeface="Lato" panose="020F0502020204030203" pitchFamily="34" charset="0"/>
              </a:endParaRPr>
            </a:p>
          </p:txBody>
        </p:sp>
      </p:grpSp>
      <p:grpSp>
        <p:nvGrpSpPr>
          <p:cNvPr id="16" name="Group 15">
            <a:extLst>
              <a:ext uri="{FF2B5EF4-FFF2-40B4-BE49-F238E27FC236}">
                <a16:creationId xmlns:a16="http://schemas.microsoft.com/office/drawing/2014/main" id="{C30B0238-2FFA-4A0A-92D8-34EC02EB1F9E}"/>
              </a:ext>
            </a:extLst>
          </p:cNvPr>
          <p:cNvGrpSpPr/>
          <p:nvPr userDrawn="1"/>
        </p:nvGrpSpPr>
        <p:grpSpPr>
          <a:xfrm>
            <a:off x="6205036" y="2180350"/>
            <a:ext cx="2639692" cy="1586294"/>
            <a:chOff x="8912808" y="3238500"/>
            <a:chExt cx="3895344" cy="2340864"/>
          </a:xfrm>
        </p:grpSpPr>
        <p:sp>
          <p:nvSpPr>
            <p:cNvPr id="17" name="Chevron 41">
              <a:extLst>
                <a:ext uri="{FF2B5EF4-FFF2-40B4-BE49-F238E27FC236}">
                  <a16:creationId xmlns:a16="http://schemas.microsoft.com/office/drawing/2014/main" id="{2E1E241B-AF3D-420F-9E6D-596920DFAA18}"/>
                </a:ext>
              </a:extLst>
            </p:cNvPr>
            <p:cNvSpPr/>
            <p:nvPr/>
          </p:nvSpPr>
          <p:spPr>
            <a:xfrm>
              <a:off x="8912808" y="3238500"/>
              <a:ext cx="3895344" cy="2340864"/>
            </a:xfrm>
            <a:prstGeom prst="chevron">
              <a:avLst>
                <a:gd name="adj" fmla="val 39320"/>
              </a:avLst>
            </a:prstGeom>
            <a:solidFill>
              <a:srgbClr val="D34D2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4280A5"/>
                </a:solidFill>
                <a:latin typeface="Lato" panose="020F0502020204030203" pitchFamily="34" charset="0"/>
                <a:ea typeface="Lato" panose="020F0502020204030203" pitchFamily="34" charset="0"/>
                <a:cs typeface="Lato" panose="020F0502020204030203" pitchFamily="34" charset="0"/>
              </a:endParaRPr>
            </a:p>
          </p:txBody>
        </p:sp>
        <p:sp>
          <p:nvSpPr>
            <p:cNvPr id="20" name="Freeform 108">
              <a:extLst>
                <a:ext uri="{FF2B5EF4-FFF2-40B4-BE49-F238E27FC236}">
                  <a16:creationId xmlns:a16="http://schemas.microsoft.com/office/drawing/2014/main" id="{F8F7ED94-BA9A-40B6-B31C-D1C783335081}"/>
                </a:ext>
              </a:extLst>
            </p:cNvPr>
            <p:cNvSpPr>
              <a:spLocks noEditPoints="1"/>
            </p:cNvSpPr>
            <p:nvPr/>
          </p:nvSpPr>
          <p:spPr bwMode="auto">
            <a:xfrm>
              <a:off x="10641081" y="4014881"/>
              <a:ext cx="770972" cy="788100"/>
            </a:xfrm>
            <a:custGeom>
              <a:avLst/>
              <a:gdLst>
                <a:gd name="T0" fmla="*/ 160 w 176"/>
                <a:gd name="T1" fmla="*/ 3 h 176"/>
                <a:gd name="T2" fmla="*/ 158 w 176"/>
                <a:gd name="T3" fmla="*/ 0 h 176"/>
                <a:gd name="T4" fmla="*/ 154 w 176"/>
                <a:gd name="T5" fmla="*/ 0 h 176"/>
                <a:gd name="T6" fmla="*/ 88 w 176"/>
                <a:gd name="T7" fmla="*/ 16 h 176"/>
                <a:gd name="T8" fmla="*/ 22 w 176"/>
                <a:gd name="T9" fmla="*/ 0 h 176"/>
                <a:gd name="T10" fmla="*/ 18 w 176"/>
                <a:gd name="T11" fmla="*/ 0 h 176"/>
                <a:gd name="T12" fmla="*/ 16 w 176"/>
                <a:gd name="T13" fmla="*/ 3 h 176"/>
                <a:gd name="T14" fmla="*/ 0 w 176"/>
                <a:gd name="T15" fmla="*/ 100 h 176"/>
                <a:gd name="T16" fmla="*/ 87 w 176"/>
                <a:gd name="T17" fmla="*/ 176 h 176"/>
                <a:gd name="T18" fmla="*/ 88 w 176"/>
                <a:gd name="T19" fmla="*/ 176 h 176"/>
                <a:gd name="T20" fmla="*/ 89 w 176"/>
                <a:gd name="T21" fmla="*/ 176 h 176"/>
                <a:gd name="T22" fmla="*/ 176 w 176"/>
                <a:gd name="T23" fmla="*/ 100 h 176"/>
                <a:gd name="T24" fmla="*/ 160 w 176"/>
                <a:gd name="T25" fmla="*/ 3 h 176"/>
                <a:gd name="T26" fmla="*/ 88 w 176"/>
                <a:gd name="T27" fmla="*/ 168 h 176"/>
                <a:gd name="T28" fmla="*/ 8 w 176"/>
                <a:gd name="T29" fmla="*/ 100 h 176"/>
                <a:gd name="T30" fmla="*/ 23 w 176"/>
                <a:gd name="T31" fmla="*/ 10 h 176"/>
                <a:gd name="T32" fmla="*/ 88 w 176"/>
                <a:gd name="T33" fmla="*/ 24 h 176"/>
                <a:gd name="T34" fmla="*/ 153 w 176"/>
                <a:gd name="T35" fmla="*/ 10 h 176"/>
                <a:gd name="T36" fmla="*/ 168 w 176"/>
                <a:gd name="T37" fmla="*/ 100 h 176"/>
                <a:gd name="T38" fmla="*/ 88 w 176"/>
                <a:gd name="T39" fmla="*/ 168 h 176"/>
                <a:gd name="T40" fmla="*/ 102 w 176"/>
                <a:gd name="T41" fmla="*/ 72 h 176"/>
                <a:gd name="T42" fmla="*/ 88 w 176"/>
                <a:gd name="T43" fmla="*/ 36 h 176"/>
                <a:gd name="T44" fmla="*/ 74 w 176"/>
                <a:gd name="T45" fmla="*/ 72 h 176"/>
                <a:gd name="T46" fmla="*/ 38 w 176"/>
                <a:gd name="T47" fmla="*/ 72 h 176"/>
                <a:gd name="T48" fmla="*/ 67 w 176"/>
                <a:gd name="T49" fmla="*/ 95 h 176"/>
                <a:gd name="T50" fmla="*/ 54 w 176"/>
                <a:gd name="T51" fmla="*/ 136 h 176"/>
                <a:gd name="T52" fmla="*/ 88 w 176"/>
                <a:gd name="T53" fmla="*/ 111 h 176"/>
                <a:gd name="T54" fmla="*/ 122 w 176"/>
                <a:gd name="T55" fmla="*/ 136 h 176"/>
                <a:gd name="T56" fmla="*/ 108 w 176"/>
                <a:gd name="T57" fmla="*/ 95 h 176"/>
                <a:gd name="T58" fmla="*/ 138 w 176"/>
                <a:gd name="T59" fmla="*/ 72 h 176"/>
                <a:gd name="T60" fmla="*/ 102 w 176"/>
                <a:gd name="T61" fmla="*/ 72 h 176"/>
                <a:gd name="T62" fmla="*/ 101 w 176"/>
                <a:gd name="T63" fmla="*/ 97 h 176"/>
                <a:gd name="T64" fmla="*/ 106 w 176"/>
                <a:gd name="T65" fmla="*/ 114 h 176"/>
                <a:gd name="T66" fmla="*/ 93 w 176"/>
                <a:gd name="T67" fmla="*/ 104 h 176"/>
                <a:gd name="T68" fmla="*/ 88 w 176"/>
                <a:gd name="T69" fmla="*/ 101 h 176"/>
                <a:gd name="T70" fmla="*/ 83 w 176"/>
                <a:gd name="T71" fmla="*/ 104 h 176"/>
                <a:gd name="T72" fmla="*/ 69 w 176"/>
                <a:gd name="T73" fmla="*/ 114 h 176"/>
                <a:gd name="T74" fmla="*/ 75 w 176"/>
                <a:gd name="T75" fmla="*/ 97 h 176"/>
                <a:gd name="T76" fmla="*/ 77 w 176"/>
                <a:gd name="T77" fmla="*/ 92 h 176"/>
                <a:gd name="T78" fmla="*/ 72 w 176"/>
                <a:gd name="T79" fmla="*/ 89 h 176"/>
                <a:gd name="T80" fmla="*/ 61 w 176"/>
                <a:gd name="T81" fmla="*/ 80 h 176"/>
                <a:gd name="T82" fmla="*/ 80 w 176"/>
                <a:gd name="T83" fmla="*/ 80 h 176"/>
                <a:gd name="T84" fmla="*/ 82 w 176"/>
                <a:gd name="T85" fmla="*/ 75 h 176"/>
                <a:gd name="T86" fmla="*/ 88 w 176"/>
                <a:gd name="T87" fmla="*/ 58 h 176"/>
                <a:gd name="T88" fmla="*/ 94 w 176"/>
                <a:gd name="T89" fmla="*/ 75 h 176"/>
                <a:gd name="T90" fmla="*/ 96 w 176"/>
                <a:gd name="T91" fmla="*/ 80 h 176"/>
                <a:gd name="T92" fmla="*/ 115 w 176"/>
                <a:gd name="T93" fmla="*/ 80 h 176"/>
                <a:gd name="T94" fmla="*/ 103 w 176"/>
                <a:gd name="T95" fmla="*/ 89 h 176"/>
                <a:gd name="T96" fmla="*/ 99 w 176"/>
                <a:gd name="T97" fmla="*/ 92 h 176"/>
                <a:gd name="T98" fmla="*/ 101 w 176"/>
                <a:gd name="T9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160" y="3"/>
                  </a:moveTo>
                  <a:cubicBezTo>
                    <a:pt x="160" y="2"/>
                    <a:pt x="159" y="1"/>
                    <a:pt x="158" y="0"/>
                  </a:cubicBezTo>
                  <a:cubicBezTo>
                    <a:pt x="157" y="0"/>
                    <a:pt x="155" y="0"/>
                    <a:pt x="154" y="0"/>
                  </a:cubicBezTo>
                  <a:cubicBezTo>
                    <a:pt x="154" y="1"/>
                    <a:pt x="123" y="16"/>
                    <a:pt x="88" y="16"/>
                  </a:cubicBezTo>
                  <a:cubicBezTo>
                    <a:pt x="53" y="16"/>
                    <a:pt x="22" y="1"/>
                    <a:pt x="22" y="0"/>
                  </a:cubicBezTo>
                  <a:cubicBezTo>
                    <a:pt x="21" y="0"/>
                    <a:pt x="19" y="0"/>
                    <a:pt x="18" y="0"/>
                  </a:cubicBezTo>
                  <a:cubicBezTo>
                    <a:pt x="17" y="1"/>
                    <a:pt x="16" y="2"/>
                    <a:pt x="16" y="3"/>
                  </a:cubicBezTo>
                  <a:cubicBezTo>
                    <a:pt x="16" y="3"/>
                    <a:pt x="0" y="52"/>
                    <a:pt x="0" y="100"/>
                  </a:cubicBezTo>
                  <a:cubicBezTo>
                    <a:pt x="0" y="151"/>
                    <a:pt x="84" y="175"/>
                    <a:pt x="87" y="176"/>
                  </a:cubicBezTo>
                  <a:cubicBezTo>
                    <a:pt x="87" y="176"/>
                    <a:pt x="88" y="176"/>
                    <a:pt x="88" y="176"/>
                  </a:cubicBezTo>
                  <a:cubicBezTo>
                    <a:pt x="88" y="176"/>
                    <a:pt x="89" y="176"/>
                    <a:pt x="89" y="176"/>
                  </a:cubicBezTo>
                  <a:cubicBezTo>
                    <a:pt x="92" y="175"/>
                    <a:pt x="176" y="151"/>
                    <a:pt x="176" y="100"/>
                  </a:cubicBezTo>
                  <a:cubicBezTo>
                    <a:pt x="176" y="52"/>
                    <a:pt x="160" y="3"/>
                    <a:pt x="160" y="3"/>
                  </a:cubicBezTo>
                  <a:moveTo>
                    <a:pt x="88" y="168"/>
                  </a:moveTo>
                  <a:cubicBezTo>
                    <a:pt x="80" y="166"/>
                    <a:pt x="8" y="142"/>
                    <a:pt x="8" y="100"/>
                  </a:cubicBezTo>
                  <a:cubicBezTo>
                    <a:pt x="8" y="61"/>
                    <a:pt x="19" y="24"/>
                    <a:pt x="23" y="10"/>
                  </a:cubicBezTo>
                  <a:cubicBezTo>
                    <a:pt x="33" y="14"/>
                    <a:pt x="59" y="24"/>
                    <a:pt x="88" y="24"/>
                  </a:cubicBezTo>
                  <a:cubicBezTo>
                    <a:pt x="117" y="24"/>
                    <a:pt x="143" y="14"/>
                    <a:pt x="153" y="10"/>
                  </a:cubicBezTo>
                  <a:cubicBezTo>
                    <a:pt x="157" y="24"/>
                    <a:pt x="168" y="61"/>
                    <a:pt x="168" y="100"/>
                  </a:cubicBezTo>
                  <a:cubicBezTo>
                    <a:pt x="168" y="142"/>
                    <a:pt x="96" y="166"/>
                    <a:pt x="88" y="168"/>
                  </a:cubicBezTo>
                  <a:moveTo>
                    <a:pt x="102" y="72"/>
                  </a:moveTo>
                  <a:cubicBezTo>
                    <a:pt x="88" y="36"/>
                    <a:pt x="88" y="36"/>
                    <a:pt x="88" y="36"/>
                  </a:cubicBezTo>
                  <a:cubicBezTo>
                    <a:pt x="74" y="72"/>
                    <a:pt x="74" y="72"/>
                    <a:pt x="74" y="72"/>
                  </a:cubicBezTo>
                  <a:cubicBezTo>
                    <a:pt x="38" y="72"/>
                    <a:pt x="38" y="72"/>
                    <a:pt x="38" y="72"/>
                  </a:cubicBezTo>
                  <a:cubicBezTo>
                    <a:pt x="67" y="95"/>
                    <a:pt x="67" y="95"/>
                    <a:pt x="67" y="95"/>
                  </a:cubicBezTo>
                  <a:cubicBezTo>
                    <a:pt x="54" y="136"/>
                    <a:pt x="54" y="136"/>
                    <a:pt x="54" y="136"/>
                  </a:cubicBezTo>
                  <a:cubicBezTo>
                    <a:pt x="88" y="111"/>
                    <a:pt x="88" y="111"/>
                    <a:pt x="88" y="111"/>
                  </a:cubicBezTo>
                  <a:cubicBezTo>
                    <a:pt x="122" y="136"/>
                    <a:pt x="122" y="136"/>
                    <a:pt x="122" y="136"/>
                  </a:cubicBezTo>
                  <a:cubicBezTo>
                    <a:pt x="108" y="95"/>
                    <a:pt x="108" y="95"/>
                    <a:pt x="108" y="95"/>
                  </a:cubicBezTo>
                  <a:cubicBezTo>
                    <a:pt x="138" y="72"/>
                    <a:pt x="138" y="72"/>
                    <a:pt x="138" y="72"/>
                  </a:cubicBezTo>
                  <a:lnTo>
                    <a:pt x="102" y="72"/>
                  </a:lnTo>
                  <a:close/>
                  <a:moveTo>
                    <a:pt x="101" y="97"/>
                  </a:moveTo>
                  <a:cubicBezTo>
                    <a:pt x="106" y="114"/>
                    <a:pt x="106" y="114"/>
                    <a:pt x="106" y="114"/>
                  </a:cubicBezTo>
                  <a:cubicBezTo>
                    <a:pt x="93" y="104"/>
                    <a:pt x="93" y="104"/>
                    <a:pt x="93" y="104"/>
                  </a:cubicBezTo>
                  <a:cubicBezTo>
                    <a:pt x="88" y="101"/>
                    <a:pt x="88" y="101"/>
                    <a:pt x="88" y="101"/>
                  </a:cubicBezTo>
                  <a:cubicBezTo>
                    <a:pt x="83" y="104"/>
                    <a:pt x="83" y="104"/>
                    <a:pt x="83" y="104"/>
                  </a:cubicBezTo>
                  <a:cubicBezTo>
                    <a:pt x="69" y="114"/>
                    <a:pt x="69" y="114"/>
                    <a:pt x="69" y="114"/>
                  </a:cubicBezTo>
                  <a:cubicBezTo>
                    <a:pt x="75" y="97"/>
                    <a:pt x="75" y="97"/>
                    <a:pt x="75" y="97"/>
                  </a:cubicBezTo>
                  <a:cubicBezTo>
                    <a:pt x="77" y="92"/>
                    <a:pt x="77" y="92"/>
                    <a:pt x="77" y="92"/>
                  </a:cubicBezTo>
                  <a:cubicBezTo>
                    <a:pt x="72" y="89"/>
                    <a:pt x="72" y="89"/>
                    <a:pt x="72" y="89"/>
                  </a:cubicBezTo>
                  <a:cubicBezTo>
                    <a:pt x="61" y="80"/>
                    <a:pt x="61" y="80"/>
                    <a:pt x="61" y="80"/>
                  </a:cubicBezTo>
                  <a:cubicBezTo>
                    <a:pt x="80" y="80"/>
                    <a:pt x="80" y="80"/>
                    <a:pt x="80" y="80"/>
                  </a:cubicBezTo>
                  <a:cubicBezTo>
                    <a:pt x="82" y="75"/>
                    <a:pt x="82" y="75"/>
                    <a:pt x="82" y="75"/>
                  </a:cubicBezTo>
                  <a:cubicBezTo>
                    <a:pt x="88" y="58"/>
                    <a:pt x="88" y="58"/>
                    <a:pt x="88" y="58"/>
                  </a:cubicBezTo>
                  <a:cubicBezTo>
                    <a:pt x="94" y="75"/>
                    <a:pt x="94" y="75"/>
                    <a:pt x="94" y="75"/>
                  </a:cubicBezTo>
                  <a:cubicBezTo>
                    <a:pt x="96" y="80"/>
                    <a:pt x="96" y="80"/>
                    <a:pt x="96" y="80"/>
                  </a:cubicBezTo>
                  <a:cubicBezTo>
                    <a:pt x="115" y="80"/>
                    <a:pt x="115" y="80"/>
                    <a:pt x="115" y="80"/>
                  </a:cubicBezTo>
                  <a:cubicBezTo>
                    <a:pt x="103" y="89"/>
                    <a:pt x="103" y="89"/>
                    <a:pt x="103" y="89"/>
                  </a:cubicBezTo>
                  <a:cubicBezTo>
                    <a:pt x="99" y="92"/>
                    <a:pt x="99" y="92"/>
                    <a:pt x="99" y="92"/>
                  </a:cubicBezTo>
                  <a:lnTo>
                    <a:pt x="101" y="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Lato" panose="020F0502020204030203" pitchFamily="34" charset="0"/>
                <a:ea typeface="Lato" panose="020F0502020204030203" pitchFamily="34" charset="0"/>
                <a:cs typeface="Lato" panose="020F0502020204030203" pitchFamily="34" charset="0"/>
              </a:endParaRPr>
            </a:p>
          </p:txBody>
        </p:sp>
      </p:grpSp>
      <p:grpSp>
        <p:nvGrpSpPr>
          <p:cNvPr id="21" name="Group 20">
            <a:extLst>
              <a:ext uri="{FF2B5EF4-FFF2-40B4-BE49-F238E27FC236}">
                <a16:creationId xmlns:a16="http://schemas.microsoft.com/office/drawing/2014/main" id="{9B09683D-604B-4339-8A17-C2710323D9D8}"/>
              </a:ext>
            </a:extLst>
          </p:cNvPr>
          <p:cNvGrpSpPr/>
          <p:nvPr userDrawn="1"/>
        </p:nvGrpSpPr>
        <p:grpSpPr>
          <a:xfrm>
            <a:off x="8638615" y="2180350"/>
            <a:ext cx="2639691" cy="1586294"/>
            <a:chOff x="12345770" y="3238500"/>
            <a:chExt cx="3895344" cy="2340864"/>
          </a:xfrm>
        </p:grpSpPr>
        <p:sp>
          <p:nvSpPr>
            <p:cNvPr id="22" name="Chevron 45">
              <a:extLst>
                <a:ext uri="{FF2B5EF4-FFF2-40B4-BE49-F238E27FC236}">
                  <a16:creationId xmlns:a16="http://schemas.microsoft.com/office/drawing/2014/main" id="{6C1535FE-A799-4773-80EF-9685E0E76CEF}"/>
                </a:ext>
              </a:extLst>
            </p:cNvPr>
            <p:cNvSpPr/>
            <p:nvPr/>
          </p:nvSpPr>
          <p:spPr>
            <a:xfrm>
              <a:off x="12345770" y="3238500"/>
              <a:ext cx="3895344" cy="2340864"/>
            </a:xfrm>
            <a:prstGeom prst="chevron">
              <a:avLst>
                <a:gd name="adj" fmla="val 39320"/>
              </a:avLst>
            </a:prstGeom>
            <a:solidFill>
              <a:srgbClr val="60B63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4280A5"/>
                </a:solidFill>
                <a:latin typeface="Lato" panose="020F0502020204030203" pitchFamily="34" charset="0"/>
                <a:ea typeface="Lato" panose="020F0502020204030203" pitchFamily="34" charset="0"/>
                <a:cs typeface="Lato" panose="020F0502020204030203" pitchFamily="34" charset="0"/>
              </a:endParaRPr>
            </a:p>
          </p:txBody>
        </p:sp>
        <p:sp>
          <p:nvSpPr>
            <p:cNvPr id="25" name="Freeform 430">
              <a:extLst>
                <a:ext uri="{FF2B5EF4-FFF2-40B4-BE49-F238E27FC236}">
                  <a16:creationId xmlns:a16="http://schemas.microsoft.com/office/drawing/2014/main" id="{FACB2523-FAB8-444F-A406-55D734393120}"/>
                </a:ext>
              </a:extLst>
            </p:cNvPr>
            <p:cNvSpPr>
              <a:spLocks noEditPoints="1"/>
            </p:cNvSpPr>
            <p:nvPr/>
          </p:nvSpPr>
          <p:spPr bwMode="auto">
            <a:xfrm>
              <a:off x="14140489" y="3953149"/>
              <a:ext cx="712373" cy="885645"/>
            </a:xfrm>
            <a:custGeom>
              <a:avLst/>
              <a:gdLst>
                <a:gd name="T0" fmla="*/ 32 w 144"/>
                <a:gd name="T1" fmla="*/ 136 h 176"/>
                <a:gd name="T2" fmla="*/ 48 w 144"/>
                <a:gd name="T3" fmla="*/ 136 h 176"/>
                <a:gd name="T4" fmla="*/ 52 w 144"/>
                <a:gd name="T5" fmla="*/ 96 h 176"/>
                <a:gd name="T6" fmla="*/ 52 w 144"/>
                <a:gd name="T7" fmla="*/ 104 h 176"/>
                <a:gd name="T8" fmla="*/ 52 w 144"/>
                <a:gd name="T9" fmla="*/ 96 h 176"/>
                <a:gd name="T10" fmla="*/ 104 w 144"/>
                <a:gd name="T11" fmla="*/ 132 h 176"/>
                <a:gd name="T12" fmla="*/ 112 w 144"/>
                <a:gd name="T13" fmla="*/ 132 h 176"/>
                <a:gd name="T14" fmla="*/ 112 w 144"/>
                <a:gd name="T15" fmla="*/ 64 h 176"/>
                <a:gd name="T16" fmla="*/ 120 w 144"/>
                <a:gd name="T17" fmla="*/ 24 h 176"/>
                <a:gd name="T18" fmla="*/ 128 w 144"/>
                <a:gd name="T19" fmla="*/ 8 h 176"/>
                <a:gd name="T20" fmla="*/ 24 w 144"/>
                <a:gd name="T21" fmla="*/ 0 h 176"/>
                <a:gd name="T22" fmla="*/ 16 w 144"/>
                <a:gd name="T23" fmla="*/ 16 h 176"/>
                <a:gd name="T24" fmla="*/ 32 w 144"/>
                <a:gd name="T25" fmla="*/ 24 h 176"/>
                <a:gd name="T26" fmla="*/ 0 w 144"/>
                <a:gd name="T27" fmla="*/ 124 h 176"/>
                <a:gd name="T28" fmla="*/ 122 w 144"/>
                <a:gd name="T29" fmla="*/ 176 h 176"/>
                <a:gd name="T30" fmla="*/ 112 w 144"/>
                <a:gd name="T31" fmla="*/ 64 h 176"/>
                <a:gd name="T32" fmla="*/ 120 w 144"/>
                <a:gd name="T33" fmla="*/ 8 h 176"/>
                <a:gd name="T34" fmla="*/ 24 w 144"/>
                <a:gd name="T35" fmla="*/ 16 h 176"/>
                <a:gd name="T36" fmla="*/ 104 w 144"/>
                <a:gd name="T37" fmla="*/ 24 h 176"/>
                <a:gd name="T38" fmla="*/ 74 w 144"/>
                <a:gd name="T39" fmla="*/ 43 h 176"/>
                <a:gd name="T40" fmla="*/ 40 w 144"/>
                <a:gd name="T41" fmla="*/ 24 h 176"/>
                <a:gd name="T42" fmla="*/ 118 w 144"/>
                <a:gd name="T43" fmla="*/ 168 h 176"/>
                <a:gd name="T44" fmla="*/ 8 w 144"/>
                <a:gd name="T45" fmla="*/ 124 h 176"/>
                <a:gd name="T46" fmla="*/ 40 w 144"/>
                <a:gd name="T47" fmla="*/ 64 h 176"/>
                <a:gd name="T48" fmla="*/ 57 w 144"/>
                <a:gd name="T49" fmla="*/ 56 h 176"/>
                <a:gd name="T50" fmla="*/ 104 w 144"/>
                <a:gd name="T51" fmla="*/ 43 h 176"/>
                <a:gd name="T52" fmla="*/ 108 w 144"/>
                <a:gd name="T53" fmla="*/ 71 h 176"/>
                <a:gd name="T54" fmla="*/ 118 w 144"/>
                <a:gd name="T55" fmla="*/ 168 h 176"/>
                <a:gd name="T56" fmla="*/ 72 w 144"/>
                <a:gd name="T57" fmla="*/ 84 h 176"/>
                <a:gd name="T58" fmla="*/ 96 w 144"/>
                <a:gd name="T59" fmla="*/ 84 h 176"/>
                <a:gd name="T60" fmla="*/ 84 w 144"/>
                <a:gd name="T61" fmla="*/ 88 h 176"/>
                <a:gd name="T62" fmla="*/ 84 w 144"/>
                <a:gd name="T63" fmla="*/ 80 h 176"/>
                <a:gd name="T64" fmla="*/ 84 w 144"/>
                <a:gd name="T65" fmla="*/ 88 h 176"/>
                <a:gd name="T66" fmla="*/ 64 w 144"/>
                <a:gd name="T67" fmla="*/ 120 h 176"/>
                <a:gd name="T68" fmla="*/ 80 w 144"/>
                <a:gd name="T69" fmla="*/ 120 h 176"/>
                <a:gd name="T70" fmla="*/ 84 w 144"/>
                <a:gd name="T71" fmla="*/ 144 h 176"/>
                <a:gd name="T72" fmla="*/ 84 w 144"/>
                <a:gd name="T73" fmla="*/ 152 h 176"/>
                <a:gd name="T74" fmla="*/ 84 w 144"/>
                <a:gd name="T7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76">
                  <a:moveTo>
                    <a:pt x="40" y="128"/>
                  </a:moveTo>
                  <a:cubicBezTo>
                    <a:pt x="36" y="128"/>
                    <a:pt x="32" y="132"/>
                    <a:pt x="32" y="136"/>
                  </a:cubicBezTo>
                  <a:cubicBezTo>
                    <a:pt x="32" y="140"/>
                    <a:pt x="36" y="144"/>
                    <a:pt x="40" y="144"/>
                  </a:cubicBezTo>
                  <a:cubicBezTo>
                    <a:pt x="44" y="144"/>
                    <a:pt x="48" y="140"/>
                    <a:pt x="48" y="136"/>
                  </a:cubicBezTo>
                  <a:cubicBezTo>
                    <a:pt x="48" y="132"/>
                    <a:pt x="44" y="128"/>
                    <a:pt x="40" y="128"/>
                  </a:cubicBezTo>
                  <a:moveTo>
                    <a:pt x="52" y="96"/>
                  </a:moveTo>
                  <a:cubicBezTo>
                    <a:pt x="50" y="96"/>
                    <a:pt x="48" y="98"/>
                    <a:pt x="48" y="100"/>
                  </a:cubicBezTo>
                  <a:cubicBezTo>
                    <a:pt x="48" y="102"/>
                    <a:pt x="50" y="104"/>
                    <a:pt x="52" y="104"/>
                  </a:cubicBezTo>
                  <a:cubicBezTo>
                    <a:pt x="54" y="104"/>
                    <a:pt x="56" y="102"/>
                    <a:pt x="56" y="100"/>
                  </a:cubicBezTo>
                  <a:cubicBezTo>
                    <a:pt x="56" y="98"/>
                    <a:pt x="54" y="96"/>
                    <a:pt x="52" y="96"/>
                  </a:cubicBezTo>
                  <a:moveTo>
                    <a:pt x="108" y="128"/>
                  </a:moveTo>
                  <a:cubicBezTo>
                    <a:pt x="106" y="128"/>
                    <a:pt x="104" y="130"/>
                    <a:pt x="104" y="132"/>
                  </a:cubicBezTo>
                  <a:cubicBezTo>
                    <a:pt x="104" y="134"/>
                    <a:pt x="106" y="136"/>
                    <a:pt x="108" y="136"/>
                  </a:cubicBezTo>
                  <a:cubicBezTo>
                    <a:pt x="110" y="136"/>
                    <a:pt x="112" y="134"/>
                    <a:pt x="112" y="132"/>
                  </a:cubicBezTo>
                  <a:cubicBezTo>
                    <a:pt x="112" y="130"/>
                    <a:pt x="110" y="128"/>
                    <a:pt x="108" y="128"/>
                  </a:cubicBezTo>
                  <a:moveTo>
                    <a:pt x="112" y="64"/>
                  </a:moveTo>
                  <a:cubicBezTo>
                    <a:pt x="112" y="24"/>
                    <a:pt x="112" y="24"/>
                    <a:pt x="112" y="24"/>
                  </a:cubicBez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32" y="64"/>
                    <a:pt x="32" y="64"/>
                    <a:pt x="32" y="64"/>
                  </a:cubicBezTo>
                  <a:cubicBezTo>
                    <a:pt x="13" y="77"/>
                    <a:pt x="0" y="99"/>
                    <a:pt x="0" y="124"/>
                  </a:cubicBezTo>
                  <a:cubicBezTo>
                    <a:pt x="0" y="144"/>
                    <a:pt x="9" y="163"/>
                    <a:pt x="22" y="176"/>
                  </a:cubicBezTo>
                  <a:cubicBezTo>
                    <a:pt x="122" y="176"/>
                    <a:pt x="122" y="176"/>
                    <a:pt x="122" y="176"/>
                  </a:cubicBezTo>
                  <a:cubicBezTo>
                    <a:pt x="135" y="163"/>
                    <a:pt x="144" y="144"/>
                    <a:pt x="144" y="124"/>
                  </a:cubicBezTo>
                  <a:cubicBezTo>
                    <a:pt x="144" y="99"/>
                    <a:pt x="131" y="77"/>
                    <a:pt x="112" y="64"/>
                  </a:cubicBezTo>
                  <a:moveTo>
                    <a:pt x="24" y="8"/>
                  </a:moveTo>
                  <a:cubicBezTo>
                    <a:pt x="120" y="8"/>
                    <a:pt x="120" y="8"/>
                    <a:pt x="120" y="8"/>
                  </a:cubicBezTo>
                  <a:cubicBezTo>
                    <a:pt x="120" y="16"/>
                    <a:pt x="120" y="16"/>
                    <a:pt x="120" y="16"/>
                  </a:cubicBezTo>
                  <a:cubicBezTo>
                    <a:pt x="24" y="16"/>
                    <a:pt x="24" y="16"/>
                    <a:pt x="24" y="16"/>
                  </a:cubicBezTo>
                  <a:lnTo>
                    <a:pt x="24" y="8"/>
                  </a:lnTo>
                  <a:close/>
                  <a:moveTo>
                    <a:pt x="104" y="24"/>
                  </a:moveTo>
                  <a:cubicBezTo>
                    <a:pt x="104" y="35"/>
                    <a:pt x="104" y="35"/>
                    <a:pt x="104" y="35"/>
                  </a:cubicBezTo>
                  <a:cubicBezTo>
                    <a:pt x="96" y="35"/>
                    <a:pt x="86" y="37"/>
                    <a:pt x="74" y="43"/>
                  </a:cubicBezTo>
                  <a:cubicBezTo>
                    <a:pt x="61" y="51"/>
                    <a:pt x="49" y="49"/>
                    <a:pt x="40" y="45"/>
                  </a:cubicBezTo>
                  <a:cubicBezTo>
                    <a:pt x="40" y="24"/>
                    <a:pt x="40" y="24"/>
                    <a:pt x="40" y="24"/>
                  </a:cubicBezTo>
                  <a:lnTo>
                    <a:pt x="104" y="24"/>
                  </a:lnTo>
                  <a:close/>
                  <a:moveTo>
                    <a:pt x="118" y="168"/>
                  </a:moveTo>
                  <a:cubicBezTo>
                    <a:pt x="26" y="168"/>
                    <a:pt x="26" y="168"/>
                    <a:pt x="26" y="168"/>
                  </a:cubicBezTo>
                  <a:cubicBezTo>
                    <a:pt x="14" y="156"/>
                    <a:pt x="8" y="141"/>
                    <a:pt x="8" y="124"/>
                  </a:cubicBezTo>
                  <a:cubicBezTo>
                    <a:pt x="8" y="103"/>
                    <a:pt x="19" y="83"/>
                    <a:pt x="36" y="71"/>
                  </a:cubicBezTo>
                  <a:cubicBezTo>
                    <a:pt x="39" y="69"/>
                    <a:pt x="40" y="67"/>
                    <a:pt x="40" y="64"/>
                  </a:cubicBezTo>
                  <a:cubicBezTo>
                    <a:pt x="40" y="53"/>
                    <a:pt x="40" y="53"/>
                    <a:pt x="40" y="53"/>
                  </a:cubicBezTo>
                  <a:cubicBezTo>
                    <a:pt x="45" y="55"/>
                    <a:pt x="50" y="56"/>
                    <a:pt x="57" y="56"/>
                  </a:cubicBezTo>
                  <a:cubicBezTo>
                    <a:pt x="63" y="56"/>
                    <a:pt x="71" y="55"/>
                    <a:pt x="78" y="50"/>
                  </a:cubicBezTo>
                  <a:cubicBezTo>
                    <a:pt x="88" y="45"/>
                    <a:pt x="97" y="43"/>
                    <a:pt x="104" y="43"/>
                  </a:cubicBezTo>
                  <a:cubicBezTo>
                    <a:pt x="104" y="64"/>
                    <a:pt x="104" y="64"/>
                    <a:pt x="104" y="64"/>
                  </a:cubicBezTo>
                  <a:cubicBezTo>
                    <a:pt x="104" y="67"/>
                    <a:pt x="105" y="69"/>
                    <a:pt x="108" y="71"/>
                  </a:cubicBezTo>
                  <a:cubicBezTo>
                    <a:pt x="125" y="83"/>
                    <a:pt x="136" y="103"/>
                    <a:pt x="136" y="124"/>
                  </a:cubicBezTo>
                  <a:cubicBezTo>
                    <a:pt x="136" y="141"/>
                    <a:pt x="130" y="156"/>
                    <a:pt x="118" y="168"/>
                  </a:cubicBezTo>
                  <a:moveTo>
                    <a:pt x="84" y="72"/>
                  </a:moveTo>
                  <a:cubicBezTo>
                    <a:pt x="77" y="72"/>
                    <a:pt x="72" y="77"/>
                    <a:pt x="72" y="84"/>
                  </a:cubicBezTo>
                  <a:cubicBezTo>
                    <a:pt x="72" y="91"/>
                    <a:pt x="77" y="96"/>
                    <a:pt x="84" y="96"/>
                  </a:cubicBezTo>
                  <a:cubicBezTo>
                    <a:pt x="91" y="96"/>
                    <a:pt x="96" y="91"/>
                    <a:pt x="96" y="84"/>
                  </a:cubicBezTo>
                  <a:cubicBezTo>
                    <a:pt x="96" y="77"/>
                    <a:pt x="91" y="72"/>
                    <a:pt x="84" y="72"/>
                  </a:cubicBezTo>
                  <a:moveTo>
                    <a:pt x="84" y="88"/>
                  </a:moveTo>
                  <a:cubicBezTo>
                    <a:pt x="82" y="88"/>
                    <a:pt x="80" y="86"/>
                    <a:pt x="80" y="84"/>
                  </a:cubicBezTo>
                  <a:cubicBezTo>
                    <a:pt x="80" y="82"/>
                    <a:pt x="82" y="80"/>
                    <a:pt x="84" y="80"/>
                  </a:cubicBezTo>
                  <a:cubicBezTo>
                    <a:pt x="86" y="80"/>
                    <a:pt x="88" y="82"/>
                    <a:pt x="88" y="84"/>
                  </a:cubicBezTo>
                  <a:cubicBezTo>
                    <a:pt x="88" y="86"/>
                    <a:pt x="86" y="88"/>
                    <a:pt x="84" y="88"/>
                  </a:cubicBezTo>
                  <a:moveTo>
                    <a:pt x="72" y="112"/>
                  </a:moveTo>
                  <a:cubicBezTo>
                    <a:pt x="68" y="112"/>
                    <a:pt x="64" y="116"/>
                    <a:pt x="64" y="120"/>
                  </a:cubicBezTo>
                  <a:cubicBezTo>
                    <a:pt x="64" y="124"/>
                    <a:pt x="68" y="128"/>
                    <a:pt x="72" y="128"/>
                  </a:cubicBezTo>
                  <a:cubicBezTo>
                    <a:pt x="76" y="128"/>
                    <a:pt x="80" y="124"/>
                    <a:pt x="80" y="120"/>
                  </a:cubicBezTo>
                  <a:cubicBezTo>
                    <a:pt x="80" y="116"/>
                    <a:pt x="76" y="112"/>
                    <a:pt x="72" y="112"/>
                  </a:cubicBezTo>
                  <a:moveTo>
                    <a:pt x="84" y="144"/>
                  </a:moveTo>
                  <a:cubicBezTo>
                    <a:pt x="82" y="144"/>
                    <a:pt x="80" y="146"/>
                    <a:pt x="80" y="148"/>
                  </a:cubicBezTo>
                  <a:cubicBezTo>
                    <a:pt x="80" y="150"/>
                    <a:pt x="82" y="152"/>
                    <a:pt x="84" y="152"/>
                  </a:cubicBezTo>
                  <a:cubicBezTo>
                    <a:pt x="86" y="152"/>
                    <a:pt x="88" y="150"/>
                    <a:pt x="88" y="148"/>
                  </a:cubicBezTo>
                  <a:cubicBezTo>
                    <a:pt x="88" y="146"/>
                    <a:pt x="86" y="144"/>
                    <a:pt x="84" y="1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Lato" panose="020F0502020204030203" pitchFamily="34" charset="0"/>
                <a:ea typeface="Lato" panose="020F0502020204030203" pitchFamily="34" charset="0"/>
                <a:cs typeface="Lato" panose="020F0502020204030203" pitchFamily="34" charset="0"/>
              </a:endParaRPr>
            </a:p>
          </p:txBody>
        </p:sp>
      </p:grpSp>
      <p:sp>
        <p:nvSpPr>
          <p:cNvPr id="26" name="Text Placeholder 15">
            <a:extLst>
              <a:ext uri="{FF2B5EF4-FFF2-40B4-BE49-F238E27FC236}">
                <a16:creationId xmlns:a16="http://schemas.microsoft.com/office/drawing/2014/main" id="{E5A5978C-B07C-4F20-AC76-656846E4EC85}"/>
              </a:ext>
            </a:extLst>
          </p:cNvPr>
          <p:cNvSpPr>
            <a:spLocks noGrp="1"/>
          </p:cNvSpPr>
          <p:nvPr>
            <p:ph type="body" sz="quarter" idx="12" hasCustomPrompt="1"/>
          </p:nvPr>
        </p:nvSpPr>
        <p:spPr>
          <a:xfrm>
            <a:off x="1360499" y="4028587"/>
            <a:ext cx="2162022" cy="614386"/>
          </a:xfrm>
          <a:prstGeom prst="rect">
            <a:avLst/>
          </a:prstGeom>
        </p:spPr>
        <p:txBody>
          <a:bodyPr/>
          <a:lstStyle>
            <a:lvl1pPr marL="0" indent="0" algn="l">
              <a:buNone/>
              <a:defRPr sz="32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Connect</a:t>
            </a:r>
          </a:p>
        </p:txBody>
      </p:sp>
      <p:sp>
        <p:nvSpPr>
          <p:cNvPr id="27" name="Text Placeholder 15">
            <a:extLst>
              <a:ext uri="{FF2B5EF4-FFF2-40B4-BE49-F238E27FC236}">
                <a16:creationId xmlns:a16="http://schemas.microsoft.com/office/drawing/2014/main" id="{F9633B7A-E3BD-4254-BD80-993E857B9394}"/>
              </a:ext>
            </a:extLst>
          </p:cNvPr>
          <p:cNvSpPr>
            <a:spLocks noGrp="1"/>
          </p:cNvSpPr>
          <p:nvPr>
            <p:ph type="body" sz="quarter" idx="13" hasCustomPrompt="1"/>
          </p:nvPr>
        </p:nvSpPr>
        <p:spPr>
          <a:xfrm>
            <a:off x="3794076" y="4028587"/>
            <a:ext cx="2162022" cy="614386"/>
          </a:xfrm>
          <a:prstGeom prst="rect">
            <a:avLst/>
          </a:prstGeom>
        </p:spPr>
        <p:txBody>
          <a:bodyPr/>
          <a:lstStyle>
            <a:lvl1pPr marL="0" indent="0" algn="l">
              <a:buNone/>
              <a:defRPr sz="32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Advocate</a:t>
            </a:r>
          </a:p>
        </p:txBody>
      </p:sp>
      <p:sp>
        <p:nvSpPr>
          <p:cNvPr id="28" name="Text Placeholder 15">
            <a:extLst>
              <a:ext uri="{FF2B5EF4-FFF2-40B4-BE49-F238E27FC236}">
                <a16:creationId xmlns:a16="http://schemas.microsoft.com/office/drawing/2014/main" id="{82665031-4903-4244-843E-90E9D627AF22}"/>
              </a:ext>
            </a:extLst>
          </p:cNvPr>
          <p:cNvSpPr>
            <a:spLocks noGrp="1"/>
          </p:cNvSpPr>
          <p:nvPr>
            <p:ph type="body" sz="quarter" idx="14" hasCustomPrompt="1"/>
          </p:nvPr>
        </p:nvSpPr>
        <p:spPr>
          <a:xfrm>
            <a:off x="6227653" y="4028587"/>
            <a:ext cx="2162022" cy="614386"/>
          </a:xfrm>
          <a:prstGeom prst="rect">
            <a:avLst/>
          </a:prstGeom>
        </p:spPr>
        <p:txBody>
          <a:bodyPr/>
          <a:lstStyle>
            <a:lvl1pPr marL="0" indent="0" algn="l">
              <a:buNone/>
              <a:defRPr sz="32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Educate</a:t>
            </a:r>
          </a:p>
        </p:txBody>
      </p:sp>
      <p:sp>
        <p:nvSpPr>
          <p:cNvPr id="29" name="Text Placeholder 15">
            <a:extLst>
              <a:ext uri="{FF2B5EF4-FFF2-40B4-BE49-F238E27FC236}">
                <a16:creationId xmlns:a16="http://schemas.microsoft.com/office/drawing/2014/main" id="{F4D7CDDF-97A7-4A5E-9DCB-C0C83F9F0051}"/>
              </a:ext>
            </a:extLst>
          </p:cNvPr>
          <p:cNvSpPr>
            <a:spLocks noGrp="1"/>
          </p:cNvSpPr>
          <p:nvPr>
            <p:ph type="body" sz="quarter" idx="15" hasCustomPrompt="1"/>
          </p:nvPr>
        </p:nvSpPr>
        <p:spPr>
          <a:xfrm>
            <a:off x="8661230" y="4028587"/>
            <a:ext cx="2162022" cy="614386"/>
          </a:xfrm>
          <a:prstGeom prst="rect">
            <a:avLst/>
          </a:prstGeom>
        </p:spPr>
        <p:txBody>
          <a:bodyPr/>
          <a:lstStyle>
            <a:lvl1pPr marL="0" indent="0" algn="l">
              <a:buNone/>
              <a:defRPr sz="32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Treat</a:t>
            </a:r>
          </a:p>
        </p:txBody>
      </p:sp>
      <p:sp>
        <p:nvSpPr>
          <p:cNvPr id="30" name="Text Placeholder 19">
            <a:extLst>
              <a:ext uri="{FF2B5EF4-FFF2-40B4-BE49-F238E27FC236}">
                <a16:creationId xmlns:a16="http://schemas.microsoft.com/office/drawing/2014/main" id="{21DC1458-EB26-47AE-9A66-F26BCFC31494}"/>
              </a:ext>
            </a:extLst>
          </p:cNvPr>
          <p:cNvSpPr>
            <a:spLocks noGrp="1"/>
          </p:cNvSpPr>
          <p:nvPr>
            <p:ph type="body" sz="quarter" idx="16" hasCustomPrompt="1"/>
          </p:nvPr>
        </p:nvSpPr>
        <p:spPr>
          <a:xfrm>
            <a:off x="1369186" y="4781941"/>
            <a:ext cx="2162022" cy="1586294"/>
          </a:xfrm>
          <a:prstGeom prst="rect">
            <a:avLst/>
          </a:prstGeom>
        </p:spPr>
        <p:txBody>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p:txBody>
      </p:sp>
      <p:sp>
        <p:nvSpPr>
          <p:cNvPr id="31" name="Text Placeholder 19">
            <a:extLst>
              <a:ext uri="{FF2B5EF4-FFF2-40B4-BE49-F238E27FC236}">
                <a16:creationId xmlns:a16="http://schemas.microsoft.com/office/drawing/2014/main" id="{DA728B21-7FC5-4DFA-924E-A935779AFC60}"/>
              </a:ext>
            </a:extLst>
          </p:cNvPr>
          <p:cNvSpPr>
            <a:spLocks noGrp="1"/>
          </p:cNvSpPr>
          <p:nvPr>
            <p:ph type="body" sz="quarter" idx="17" hasCustomPrompt="1"/>
          </p:nvPr>
        </p:nvSpPr>
        <p:spPr>
          <a:xfrm>
            <a:off x="3794076" y="4792595"/>
            <a:ext cx="2162022" cy="1586294"/>
          </a:xfrm>
          <a:prstGeom prst="rect">
            <a:avLst/>
          </a:prstGeom>
        </p:spPr>
        <p:txBody>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p:txBody>
      </p:sp>
      <p:sp>
        <p:nvSpPr>
          <p:cNvPr id="33" name="Text Placeholder 19">
            <a:extLst>
              <a:ext uri="{FF2B5EF4-FFF2-40B4-BE49-F238E27FC236}">
                <a16:creationId xmlns:a16="http://schemas.microsoft.com/office/drawing/2014/main" id="{1AEEB79F-B996-428E-BC35-5A06C25150A6}"/>
              </a:ext>
            </a:extLst>
          </p:cNvPr>
          <p:cNvSpPr>
            <a:spLocks noGrp="1"/>
          </p:cNvSpPr>
          <p:nvPr>
            <p:ph type="body" sz="quarter" idx="18" hasCustomPrompt="1"/>
          </p:nvPr>
        </p:nvSpPr>
        <p:spPr>
          <a:xfrm>
            <a:off x="6227653" y="4781941"/>
            <a:ext cx="2162022" cy="1586294"/>
          </a:xfrm>
          <a:prstGeom prst="rect">
            <a:avLst/>
          </a:prstGeom>
        </p:spPr>
        <p:txBody>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p:txBody>
      </p:sp>
      <p:sp>
        <p:nvSpPr>
          <p:cNvPr id="34" name="Text Placeholder 19">
            <a:extLst>
              <a:ext uri="{FF2B5EF4-FFF2-40B4-BE49-F238E27FC236}">
                <a16:creationId xmlns:a16="http://schemas.microsoft.com/office/drawing/2014/main" id="{E6080815-0CB7-4DF2-99C6-BC9ACF443B51}"/>
              </a:ext>
            </a:extLst>
          </p:cNvPr>
          <p:cNvSpPr>
            <a:spLocks noGrp="1"/>
          </p:cNvSpPr>
          <p:nvPr>
            <p:ph type="body" sz="quarter" idx="19" hasCustomPrompt="1"/>
          </p:nvPr>
        </p:nvSpPr>
        <p:spPr>
          <a:xfrm>
            <a:off x="8661230" y="4808733"/>
            <a:ext cx="2162022" cy="1586294"/>
          </a:xfrm>
          <a:prstGeom prst="rect">
            <a:avLst/>
          </a:prstGeom>
        </p:spPr>
        <p:txBody>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a:t>
            </a:r>
          </a:p>
        </p:txBody>
      </p:sp>
    </p:spTree>
    <p:extLst>
      <p:ext uri="{BB962C8B-B14F-4D97-AF65-F5344CB8AC3E}">
        <p14:creationId xmlns:p14="http://schemas.microsoft.com/office/powerpoint/2010/main" val="32172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250"/>
                                        <p:tgtEl>
                                          <p:spTgt spid="16"/>
                                        </p:tgtEl>
                                      </p:cBhvr>
                                    </p:animEffect>
                                    <p:anim calcmode="lin" valueType="num">
                                      <p:cBhvr>
                                        <p:cTn id="20" dur="1250" fill="hold"/>
                                        <p:tgtEl>
                                          <p:spTgt spid="16"/>
                                        </p:tgtEl>
                                        <p:attrNameLst>
                                          <p:attrName>ppt_x</p:attrName>
                                        </p:attrNameLst>
                                      </p:cBhvr>
                                      <p:tavLst>
                                        <p:tav tm="0">
                                          <p:val>
                                            <p:strVal val="#ppt_x"/>
                                          </p:val>
                                        </p:tav>
                                        <p:tav tm="100000">
                                          <p:val>
                                            <p:strVal val="#ppt_x"/>
                                          </p:val>
                                        </p:tav>
                                      </p:tavLst>
                                    </p:anim>
                                    <p:anim calcmode="lin" valueType="num">
                                      <p:cBhvr>
                                        <p:cTn id="21" dur="1125" decel="100000" fill="hold"/>
                                        <p:tgtEl>
                                          <p:spTgt spid="16"/>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250"/>
                                        <p:tgtEl>
                                          <p:spTgt spid="21"/>
                                        </p:tgtEl>
                                      </p:cBhvr>
                                    </p:animEffect>
                                    <p:anim calcmode="lin" valueType="num">
                                      <p:cBhvr>
                                        <p:cTn id="26" dur="1250" fill="hold"/>
                                        <p:tgtEl>
                                          <p:spTgt spid="21"/>
                                        </p:tgtEl>
                                        <p:attrNameLst>
                                          <p:attrName>ppt_x</p:attrName>
                                        </p:attrNameLst>
                                      </p:cBhvr>
                                      <p:tavLst>
                                        <p:tav tm="0">
                                          <p:val>
                                            <p:strVal val="#ppt_x"/>
                                          </p:val>
                                        </p:tav>
                                        <p:tav tm="100000">
                                          <p:val>
                                            <p:strVal val="#ppt_x"/>
                                          </p:val>
                                        </p:tav>
                                      </p:tavLst>
                                    </p:anim>
                                    <p:anim calcmode="lin" valueType="num">
                                      <p:cBhvr>
                                        <p:cTn id="27" dur="1125" decel="100000" fill="hold"/>
                                        <p:tgtEl>
                                          <p:spTgt spid="21"/>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25">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pSp>
        <p:nvGrpSpPr>
          <p:cNvPr id="39" name="Group 38">
            <a:extLst>
              <a:ext uri="{FF2B5EF4-FFF2-40B4-BE49-F238E27FC236}">
                <a16:creationId xmlns:a16="http://schemas.microsoft.com/office/drawing/2014/main" id="{CD0E3341-4172-4EF4-8324-A3756D513F15}"/>
              </a:ext>
            </a:extLst>
          </p:cNvPr>
          <p:cNvGrpSpPr/>
          <p:nvPr userDrawn="1"/>
        </p:nvGrpSpPr>
        <p:grpSpPr>
          <a:xfrm>
            <a:off x="8013349" y="3522996"/>
            <a:ext cx="2351642" cy="2260363"/>
            <a:chOff x="11930256" y="4577165"/>
            <a:chExt cx="3839567" cy="3690534"/>
          </a:xfrm>
        </p:grpSpPr>
        <p:sp>
          <p:nvSpPr>
            <p:cNvPr id="35" name="Left Brace 34">
              <a:extLst>
                <a:ext uri="{FF2B5EF4-FFF2-40B4-BE49-F238E27FC236}">
                  <a16:creationId xmlns:a16="http://schemas.microsoft.com/office/drawing/2014/main" id="{4B20F5D6-A00B-4B03-90C1-DE2DC681D129}"/>
                </a:ext>
              </a:extLst>
            </p:cNvPr>
            <p:cNvSpPr/>
            <p:nvPr userDrawn="1"/>
          </p:nvSpPr>
          <p:spPr>
            <a:xfrm rot="5400000">
              <a:off x="13630397" y="2877024"/>
              <a:ext cx="381000" cy="3781281"/>
            </a:xfrm>
            <a:prstGeom prst="leftBrace">
              <a:avLst>
                <a:gd name="adj1" fmla="val 48333"/>
                <a:gd name="adj2" fmla="val 50000"/>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latin typeface="Lato" panose="020F0502020204030203" pitchFamily="34" charset="0"/>
                <a:ea typeface="Lato" panose="020F0502020204030203" pitchFamily="34" charset="0"/>
                <a:cs typeface="Lato" panose="020F0502020204030203" pitchFamily="34" charset="0"/>
              </a:endParaRPr>
            </a:p>
          </p:txBody>
        </p:sp>
        <p:sp>
          <p:nvSpPr>
            <p:cNvPr id="36" name="Freeform 61">
              <a:extLst>
                <a:ext uri="{FF2B5EF4-FFF2-40B4-BE49-F238E27FC236}">
                  <a16:creationId xmlns:a16="http://schemas.microsoft.com/office/drawing/2014/main" id="{7827AB57-DEA0-4E91-BDBE-E04CE1C10D4D}"/>
                </a:ext>
              </a:extLst>
            </p:cNvPr>
            <p:cNvSpPr/>
            <p:nvPr userDrawn="1"/>
          </p:nvSpPr>
          <p:spPr>
            <a:xfrm>
              <a:off x="14642204"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29 h 2807328"/>
                <a:gd name="connsiteX4" fmla="*/ 937160 w 1127619"/>
                <a:gd name="connsiteY4" fmla="*/ 731705 h 2807328"/>
                <a:gd name="connsiteX5" fmla="*/ 1124681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8 w 1127619"/>
                <a:gd name="connsiteY30" fmla="*/ 1418442 h 2807328"/>
                <a:gd name="connsiteX31" fmla="*/ 190459 w 1127619"/>
                <a:gd name="connsiteY31" fmla="*/ 740700 h 2807328"/>
                <a:gd name="connsiteX32" fmla="*/ 197961 w 1127619"/>
                <a:gd name="connsiteY32" fmla="*/ 725901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29"/>
                  </a:lnTo>
                  <a:lnTo>
                    <a:pt x="937160" y="731705"/>
                  </a:lnTo>
                  <a:lnTo>
                    <a:pt x="1124681" y="1409447"/>
                  </a:lnTo>
                  <a:cubicBezTo>
                    <a:pt x="1136547" y="1452330"/>
                    <a:pt x="1111402" y="1496711"/>
                    <a:pt x="1068519" y="1508576"/>
                  </a:cubicBezTo>
                  <a:lnTo>
                    <a:pt x="1063670" y="1509918"/>
                  </a:lnTo>
                  <a:cubicBezTo>
                    <a:pt x="1020787" y="1521783"/>
                    <a:pt x="976405"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4" y="1505634"/>
                    <a:pt x="106832" y="1530778"/>
                    <a:pt x="63949" y="1518913"/>
                  </a:cubicBezTo>
                  <a:lnTo>
                    <a:pt x="59100" y="1517571"/>
                  </a:lnTo>
                  <a:cubicBezTo>
                    <a:pt x="16217" y="1505706"/>
                    <a:pt x="-8928" y="1461325"/>
                    <a:pt x="2938" y="1418442"/>
                  </a:cubicBezTo>
                  <a:lnTo>
                    <a:pt x="190459" y="740700"/>
                  </a:lnTo>
                  <a:lnTo>
                    <a:pt x="197961" y="725901"/>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latin typeface="Lato" panose="020F0502020204030203" pitchFamily="34" charset="0"/>
                <a:ea typeface="Lato" panose="020F0502020204030203" pitchFamily="34" charset="0"/>
                <a:cs typeface="Lato" panose="020F0502020204030203" pitchFamily="34" charset="0"/>
              </a:endParaRPr>
            </a:p>
          </p:txBody>
        </p:sp>
        <p:sp>
          <p:nvSpPr>
            <p:cNvPr id="37" name="Freeform 62">
              <a:extLst>
                <a:ext uri="{FF2B5EF4-FFF2-40B4-BE49-F238E27FC236}">
                  <a16:creationId xmlns:a16="http://schemas.microsoft.com/office/drawing/2014/main" id="{17854543-2CA2-4971-B8DE-900EF3FADA01}"/>
                </a:ext>
              </a:extLst>
            </p:cNvPr>
            <p:cNvSpPr/>
            <p:nvPr userDrawn="1"/>
          </p:nvSpPr>
          <p:spPr>
            <a:xfrm>
              <a:off x="1193967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latin typeface="Lato" panose="020F0502020204030203" pitchFamily="34" charset="0"/>
                <a:ea typeface="Lato" panose="020F0502020204030203" pitchFamily="34" charset="0"/>
                <a:cs typeface="Lato" panose="020F0502020204030203" pitchFamily="34" charset="0"/>
              </a:endParaRPr>
            </a:p>
          </p:txBody>
        </p:sp>
        <p:sp>
          <p:nvSpPr>
            <p:cNvPr id="38" name="Freeform 63">
              <a:extLst>
                <a:ext uri="{FF2B5EF4-FFF2-40B4-BE49-F238E27FC236}">
                  <a16:creationId xmlns:a16="http://schemas.microsoft.com/office/drawing/2014/main" id="{2DF80D61-F19F-4EC8-95F7-728D9D584B59}"/>
                </a:ext>
              </a:extLst>
            </p:cNvPr>
            <p:cNvSpPr/>
            <p:nvPr userDrawn="1"/>
          </p:nvSpPr>
          <p:spPr>
            <a:xfrm>
              <a:off x="1329093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latin typeface="Lato" panose="020F0502020204030203" pitchFamily="34" charset="0"/>
                <a:ea typeface="Lato" panose="020F0502020204030203" pitchFamily="34" charset="0"/>
                <a:cs typeface="Lato" panose="020F0502020204030203" pitchFamily="34" charset="0"/>
              </a:endParaRPr>
            </a:p>
          </p:txBody>
        </p:sp>
      </p:grpSp>
      <p:grpSp>
        <p:nvGrpSpPr>
          <p:cNvPr id="48" name="Group 47">
            <a:extLst>
              <a:ext uri="{FF2B5EF4-FFF2-40B4-BE49-F238E27FC236}">
                <a16:creationId xmlns:a16="http://schemas.microsoft.com/office/drawing/2014/main" id="{D61A8769-D88E-4797-B4E4-4E6CC95ED20C}"/>
              </a:ext>
            </a:extLst>
          </p:cNvPr>
          <p:cNvGrpSpPr/>
          <p:nvPr userDrawn="1"/>
        </p:nvGrpSpPr>
        <p:grpSpPr>
          <a:xfrm>
            <a:off x="1948682" y="3522996"/>
            <a:ext cx="5787779" cy="2289346"/>
            <a:chOff x="2480825" y="4577164"/>
            <a:chExt cx="9330174" cy="3690535"/>
          </a:xfrm>
        </p:grpSpPr>
        <p:sp>
          <p:nvSpPr>
            <p:cNvPr id="40" name="Left Brace 39">
              <a:extLst>
                <a:ext uri="{FF2B5EF4-FFF2-40B4-BE49-F238E27FC236}">
                  <a16:creationId xmlns:a16="http://schemas.microsoft.com/office/drawing/2014/main" id="{388B3896-A4AA-4811-B588-EF0135FCB2CC}"/>
                </a:ext>
              </a:extLst>
            </p:cNvPr>
            <p:cNvSpPr/>
            <p:nvPr userDrawn="1"/>
          </p:nvSpPr>
          <p:spPr>
            <a:xfrm rot="5400000">
              <a:off x="7000896" y="148060"/>
              <a:ext cx="381000" cy="9239207"/>
            </a:xfrm>
            <a:prstGeom prst="leftBrace">
              <a:avLst>
                <a:gd name="adj1" fmla="val 48333"/>
                <a:gd name="adj2" fmla="val 50000"/>
              </a:avLst>
            </a:prstGeom>
            <a:ln w="38100" cap="sq">
              <a:solidFill>
                <a:srgbClr val="4280A5"/>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dirty="0">
                <a:latin typeface="Lato" panose="020F0502020204030203" pitchFamily="34" charset="0"/>
                <a:ea typeface="Lato" panose="020F0502020204030203" pitchFamily="34" charset="0"/>
                <a:cs typeface="Lato" panose="020F0502020204030203" pitchFamily="34" charset="0"/>
              </a:endParaRPr>
            </a:p>
          </p:txBody>
        </p:sp>
        <p:sp>
          <p:nvSpPr>
            <p:cNvPr id="41" name="Freeform 29">
              <a:extLst>
                <a:ext uri="{FF2B5EF4-FFF2-40B4-BE49-F238E27FC236}">
                  <a16:creationId xmlns:a16="http://schemas.microsoft.com/office/drawing/2014/main" id="{9CAFD523-325F-4816-AD32-D0019BCCB349}"/>
                </a:ext>
              </a:extLst>
            </p:cNvPr>
            <p:cNvSpPr/>
            <p:nvPr userDrawn="1"/>
          </p:nvSpPr>
          <p:spPr>
            <a:xfrm>
              <a:off x="248082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dirty="0">
                <a:latin typeface="Lato" panose="020F0502020204030203" pitchFamily="34" charset="0"/>
                <a:ea typeface="Lato" panose="020F0502020204030203" pitchFamily="34" charset="0"/>
                <a:cs typeface="Lato" panose="020F0502020204030203" pitchFamily="34" charset="0"/>
              </a:endParaRPr>
            </a:p>
          </p:txBody>
        </p:sp>
        <p:sp>
          <p:nvSpPr>
            <p:cNvPr id="42" name="Freeform 30">
              <a:extLst>
                <a:ext uri="{FF2B5EF4-FFF2-40B4-BE49-F238E27FC236}">
                  <a16:creationId xmlns:a16="http://schemas.microsoft.com/office/drawing/2014/main" id="{97CF6E74-4032-4E5E-BF57-AD6F6B4F9593}"/>
                </a:ext>
              </a:extLst>
            </p:cNvPr>
            <p:cNvSpPr/>
            <p:nvPr userDrawn="1"/>
          </p:nvSpPr>
          <p:spPr>
            <a:xfrm>
              <a:off x="383208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latin typeface="Lato" panose="020F0502020204030203" pitchFamily="34" charset="0"/>
                <a:ea typeface="Lato" panose="020F0502020204030203" pitchFamily="34" charset="0"/>
                <a:cs typeface="Lato" panose="020F0502020204030203" pitchFamily="34" charset="0"/>
              </a:endParaRPr>
            </a:p>
          </p:txBody>
        </p:sp>
        <p:sp>
          <p:nvSpPr>
            <p:cNvPr id="43" name="Freeform 52">
              <a:extLst>
                <a:ext uri="{FF2B5EF4-FFF2-40B4-BE49-F238E27FC236}">
                  <a16:creationId xmlns:a16="http://schemas.microsoft.com/office/drawing/2014/main" id="{48028807-5CD2-4C4F-95B8-B1BCAF76BFA7}"/>
                </a:ext>
              </a:extLst>
            </p:cNvPr>
            <p:cNvSpPr/>
            <p:nvPr userDrawn="1"/>
          </p:nvSpPr>
          <p:spPr>
            <a:xfrm>
              <a:off x="518335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latin typeface="Lato" panose="020F0502020204030203" pitchFamily="34" charset="0"/>
                <a:ea typeface="Lato" panose="020F0502020204030203" pitchFamily="34" charset="0"/>
                <a:cs typeface="Lato" panose="020F0502020204030203" pitchFamily="34" charset="0"/>
              </a:endParaRPr>
            </a:p>
          </p:txBody>
        </p:sp>
        <p:sp>
          <p:nvSpPr>
            <p:cNvPr id="44" name="Freeform 53">
              <a:extLst>
                <a:ext uri="{FF2B5EF4-FFF2-40B4-BE49-F238E27FC236}">
                  <a16:creationId xmlns:a16="http://schemas.microsoft.com/office/drawing/2014/main" id="{D7595E7F-2CA6-4DF0-AFDE-F33B4F6FBE0E}"/>
                </a:ext>
              </a:extLst>
            </p:cNvPr>
            <p:cNvSpPr/>
            <p:nvPr userDrawn="1"/>
          </p:nvSpPr>
          <p:spPr>
            <a:xfrm>
              <a:off x="653461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latin typeface="Lato" panose="020F0502020204030203" pitchFamily="34" charset="0"/>
                <a:ea typeface="Lato" panose="020F0502020204030203" pitchFamily="34" charset="0"/>
                <a:cs typeface="Lato" panose="020F0502020204030203" pitchFamily="34" charset="0"/>
              </a:endParaRPr>
            </a:p>
          </p:txBody>
        </p:sp>
        <p:sp>
          <p:nvSpPr>
            <p:cNvPr id="45" name="Freeform 54">
              <a:extLst>
                <a:ext uri="{FF2B5EF4-FFF2-40B4-BE49-F238E27FC236}">
                  <a16:creationId xmlns:a16="http://schemas.microsoft.com/office/drawing/2014/main" id="{C124E1EF-D457-4AF9-8A2F-6803E6B3E76B}"/>
                </a:ext>
              </a:extLst>
            </p:cNvPr>
            <p:cNvSpPr/>
            <p:nvPr userDrawn="1"/>
          </p:nvSpPr>
          <p:spPr>
            <a:xfrm>
              <a:off x="7885881"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latin typeface="Lato" panose="020F0502020204030203" pitchFamily="34" charset="0"/>
                <a:ea typeface="Lato" panose="020F0502020204030203" pitchFamily="34" charset="0"/>
                <a:cs typeface="Lato" panose="020F0502020204030203" pitchFamily="34" charset="0"/>
              </a:endParaRPr>
            </a:p>
          </p:txBody>
        </p:sp>
        <p:sp>
          <p:nvSpPr>
            <p:cNvPr id="46" name="Freeform 55">
              <a:extLst>
                <a:ext uri="{FF2B5EF4-FFF2-40B4-BE49-F238E27FC236}">
                  <a16:creationId xmlns:a16="http://schemas.microsoft.com/office/drawing/2014/main" id="{693FE5C7-D5EB-4C53-991C-30B8E44496C1}"/>
                </a:ext>
              </a:extLst>
            </p:cNvPr>
            <p:cNvSpPr/>
            <p:nvPr userDrawn="1"/>
          </p:nvSpPr>
          <p:spPr>
            <a:xfrm>
              <a:off x="923714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latin typeface="Lato" panose="020F0502020204030203" pitchFamily="34" charset="0"/>
                <a:ea typeface="Lato" panose="020F0502020204030203" pitchFamily="34" charset="0"/>
                <a:cs typeface="Lato" panose="020F0502020204030203" pitchFamily="34" charset="0"/>
              </a:endParaRPr>
            </a:p>
          </p:txBody>
        </p:sp>
        <p:sp>
          <p:nvSpPr>
            <p:cNvPr id="47" name="Freeform 56">
              <a:extLst>
                <a:ext uri="{FF2B5EF4-FFF2-40B4-BE49-F238E27FC236}">
                  <a16:creationId xmlns:a16="http://schemas.microsoft.com/office/drawing/2014/main" id="{3D6747E0-CB5C-4393-B159-82EFD75DF8BB}"/>
                </a:ext>
              </a:extLst>
            </p:cNvPr>
            <p:cNvSpPr/>
            <p:nvPr userDrawn="1"/>
          </p:nvSpPr>
          <p:spPr>
            <a:xfrm>
              <a:off x="1058840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latin typeface="Lato" panose="020F0502020204030203" pitchFamily="34" charset="0"/>
                <a:ea typeface="Lato" panose="020F0502020204030203" pitchFamily="34" charset="0"/>
                <a:cs typeface="Lato" panose="020F0502020204030203" pitchFamily="34" charset="0"/>
              </a:endParaRPr>
            </a:p>
          </p:txBody>
        </p:sp>
      </p:grpSp>
      <p:sp>
        <p:nvSpPr>
          <p:cNvPr id="51" name="Oval 50">
            <a:extLst>
              <a:ext uri="{FF2B5EF4-FFF2-40B4-BE49-F238E27FC236}">
                <a16:creationId xmlns:a16="http://schemas.microsoft.com/office/drawing/2014/main" id="{C4F61880-654E-4B79-AE15-39E7C26386AE}"/>
              </a:ext>
            </a:extLst>
          </p:cNvPr>
          <p:cNvSpPr/>
          <p:nvPr userDrawn="1"/>
        </p:nvSpPr>
        <p:spPr>
          <a:xfrm>
            <a:off x="4288809" y="2203276"/>
            <a:ext cx="1163953" cy="1163953"/>
          </a:xfrm>
          <a:prstGeom prst="ellipse">
            <a:avLst/>
          </a:prstGeom>
          <a:solidFill>
            <a:srgbClr val="4280A5"/>
          </a:solidFill>
          <a:ln w="38100">
            <a:solidFill>
              <a:srgbClr val="4280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2" name="Text Placeholder 19">
            <a:extLst>
              <a:ext uri="{FF2B5EF4-FFF2-40B4-BE49-F238E27FC236}">
                <a16:creationId xmlns:a16="http://schemas.microsoft.com/office/drawing/2014/main" id="{C7D18177-4765-4FED-9E17-0650B353B30A}"/>
              </a:ext>
            </a:extLst>
          </p:cNvPr>
          <p:cNvSpPr>
            <a:spLocks noGrp="1"/>
          </p:cNvSpPr>
          <p:nvPr>
            <p:ph type="body" sz="quarter" idx="16" hasCustomPrompt="1"/>
          </p:nvPr>
        </p:nvSpPr>
        <p:spPr>
          <a:xfrm>
            <a:off x="4231137" y="2570202"/>
            <a:ext cx="1163953" cy="430099"/>
          </a:xfrm>
          <a:prstGeom prst="rect">
            <a:avLst/>
          </a:prstGeom>
        </p:spPr>
        <p:txBody>
          <a:bodyPr/>
          <a:lstStyle>
            <a:lvl1pPr marL="0" indent="0" algn="r">
              <a:buNone/>
              <a:defRPr sz="32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73%</a:t>
            </a:r>
          </a:p>
        </p:txBody>
      </p:sp>
      <p:sp>
        <p:nvSpPr>
          <p:cNvPr id="54" name="Text Placeholder 19">
            <a:extLst>
              <a:ext uri="{FF2B5EF4-FFF2-40B4-BE49-F238E27FC236}">
                <a16:creationId xmlns:a16="http://schemas.microsoft.com/office/drawing/2014/main" id="{CA090456-6F09-487E-8832-58C430D7CEC4}"/>
              </a:ext>
            </a:extLst>
          </p:cNvPr>
          <p:cNvSpPr>
            <a:spLocks noGrp="1"/>
          </p:cNvSpPr>
          <p:nvPr>
            <p:ph type="body" sz="quarter" idx="18" hasCustomPrompt="1"/>
          </p:nvPr>
        </p:nvSpPr>
        <p:spPr>
          <a:xfrm>
            <a:off x="1575286" y="2367568"/>
            <a:ext cx="2569932" cy="976735"/>
          </a:xfrm>
          <a:prstGeom prst="rect">
            <a:avLst/>
          </a:prstGeom>
        </p:spPr>
        <p:txBody>
          <a:bodyPr/>
          <a:lstStyle>
            <a:lvl1pPr marL="0" indent="0" algn="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56" name="Oval 55">
            <a:extLst>
              <a:ext uri="{FF2B5EF4-FFF2-40B4-BE49-F238E27FC236}">
                <a16:creationId xmlns:a16="http://schemas.microsoft.com/office/drawing/2014/main" id="{C2D655FD-3561-4DA3-9F1C-CB130E643799}"/>
              </a:ext>
            </a:extLst>
          </p:cNvPr>
          <p:cNvSpPr/>
          <p:nvPr userDrawn="1"/>
        </p:nvSpPr>
        <p:spPr>
          <a:xfrm>
            <a:off x="8610075" y="2180350"/>
            <a:ext cx="1163953" cy="1163953"/>
          </a:xfrm>
          <a:prstGeom prst="ellipse">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7" name="Text Placeholder 19">
            <a:extLst>
              <a:ext uri="{FF2B5EF4-FFF2-40B4-BE49-F238E27FC236}">
                <a16:creationId xmlns:a16="http://schemas.microsoft.com/office/drawing/2014/main" id="{CC8D02A9-AEB2-49D5-9700-B497CCCCFC55}"/>
              </a:ext>
            </a:extLst>
          </p:cNvPr>
          <p:cNvSpPr>
            <a:spLocks noGrp="1"/>
          </p:cNvSpPr>
          <p:nvPr>
            <p:ph type="body" sz="quarter" idx="20" hasCustomPrompt="1"/>
          </p:nvPr>
        </p:nvSpPr>
        <p:spPr>
          <a:xfrm>
            <a:off x="5890040" y="2367567"/>
            <a:ext cx="2569932" cy="976735"/>
          </a:xfrm>
          <a:prstGeom prst="rect">
            <a:avLst/>
          </a:prstGeom>
        </p:spPr>
        <p:txBody>
          <a:bodyPr/>
          <a:lstStyle>
            <a:lvl1pPr marL="0" indent="0" algn="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58" name="Text Placeholder 19">
            <a:extLst>
              <a:ext uri="{FF2B5EF4-FFF2-40B4-BE49-F238E27FC236}">
                <a16:creationId xmlns:a16="http://schemas.microsoft.com/office/drawing/2014/main" id="{6BD99F25-8068-48A3-B2F7-2ADD3B947A78}"/>
              </a:ext>
            </a:extLst>
          </p:cNvPr>
          <p:cNvSpPr>
            <a:spLocks noGrp="1"/>
          </p:cNvSpPr>
          <p:nvPr>
            <p:ph type="body" sz="quarter" idx="21" hasCustomPrompt="1"/>
          </p:nvPr>
        </p:nvSpPr>
        <p:spPr>
          <a:xfrm>
            <a:off x="8589343" y="2570202"/>
            <a:ext cx="1163953" cy="430099"/>
          </a:xfrm>
          <a:prstGeom prst="rect">
            <a:avLst/>
          </a:prstGeom>
        </p:spPr>
        <p:txBody>
          <a:bodyPr/>
          <a:lstStyle>
            <a:lvl1pPr marL="0" indent="0" algn="r">
              <a:buNone/>
              <a:defRPr sz="32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27%</a:t>
            </a:r>
          </a:p>
        </p:txBody>
      </p:sp>
    </p:spTree>
    <p:extLst>
      <p:ext uri="{BB962C8B-B14F-4D97-AF65-F5344CB8AC3E}">
        <p14:creationId xmlns:p14="http://schemas.microsoft.com/office/powerpoint/2010/main" val="3761805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26">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948426" y="1740894"/>
            <a:ext cx="2886821"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948427" y="2371866"/>
            <a:ext cx="3660856" cy="3115369"/>
          </a:xfrm>
          <a:prstGeom prst="rect">
            <a:avLst/>
          </a:prstGeom>
        </p:spPr>
        <p:txBody>
          <a:bodyPr/>
          <a:lstStyle>
            <a:lvl1pPr marL="0" indent="0" algn="l">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 </a:t>
            </a:r>
          </a:p>
        </p:txBody>
      </p:sp>
      <p:grpSp>
        <p:nvGrpSpPr>
          <p:cNvPr id="29" name="Group 28">
            <a:extLst>
              <a:ext uri="{FF2B5EF4-FFF2-40B4-BE49-F238E27FC236}">
                <a16:creationId xmlns:a16="http://schemas.microsoft.com/office/drawing/2014/main" id="{DC0A8E6F-6BDE-409A-9461-7A102A2CDCD4}"/>
              </a:ext>
            </a:extLst>
          </p:cNvPr>
          <p:cNvGrpSpPr/>
          <p:nvPr userDrawn="1"/>
        </p:nvGrpSpPr>
        <p:grpSpPr>
          <a:xfrm>
            <a:off x="4725094" y="1401857"/>
            <a:ext cx="7343447" cy="4085378"/>
            <a:chOff x="6239887" y="2145218"/>
            <a:chExt cx="11011835" cy="6126210"/>
          </a:xfrm>
        </p:grpSpPr>
        <p:grpSp>
          <p:nvGrpSpPr>
            <p:cNvPr id="30" name="Group 29">
              <a:extLst>
                <a:ext uri="{FF2B5EF4-FFF2-40B4-BE49-F238E27FC236}">
                  <a16:creationId xmlns:a16="http://schemas.microsoft.com/office/drawing/2014/main" id="{32D6E503-55DD-4A81-B6C8-1ABEF5B8AF5B}"/>
                </a:ext>
              </a:extLst>
            </p:cNvPr>
            <p:cNvGrpSpPr/>
            <p:nvPr/>
          </p:nvGrpSpPr>
          <p:grpSpPr>
            <a:xfrm>
              <a:off x="6629400" y="2914446"/>
              <a:ext cx="10287000" cy="5356982"/>
              <a:chOff x="6523105" y="3225163"/>
              <a:chExt cx="10287000" cy="5356982"/>
            </a:xfrm>
          </p:grpSpPr>
          <p:sp>
            <p:nvSpPr>
              <p:cNvPr id="37" name="Snip Same Side Corner Rectangle 3">
                <a:extLst>
                  <a:ext uri="{FF2B5EF4-FFF2-40B4-BE49-F238E27FC236}">
                    <a16:creationId xmlns:a16="http://schemas.microsoft.com/office/drawing/2014/main" id="{53E123C1-6FED-46D0-BB9F-AD24C8228862}"/>
                  </a:ext>
                </a:extLst>
              </p:cNvPr>
              <p:cNvSpPr/>
              <p:nvPr/>
            </p:nvSpPr>
            <p:spPr>
              <a:xfrm>
                <a:off x="6523105" y="7419113"/>
                <a:ext cx="10287000" cy="381258"/>
              </a:xfrm>
              <a:prstGeom prst="snip2SameRect">
                <a:avLst>
                  <a:gd name="adj1" fmla="val 50000"/>
                  <a:gd name="adj2" fmla="val 50000"/>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grpSp>
            <p:nvGrpSpPr>
              <p:cNvPr id="38" name="Group 37">
                <a:extLst>
                  <a:ext uri="{FF2B5EF4-FFF2-40B4-BE49-F238E27FC236}">
                    <a16:creationId xmlns:a16="http://schemas.microsoft.com/office/drawing/2014/main" id="{8AB72115-75EC-4A15-B337-424A46E5BD21}"/>
                  </a:ext>
                </a:extLst>
              </p:cNvPr>
              <p:cNvGrpSpPr/>
              <p:nvPr/>
            </p:nvGrpSpPr>
            <p:grpSpPr>
              <a:xfrm>
                <a:off x="7082737" y="3225163"/>
                <a:ext cx="9167737" cy="5356982"/>
                <a:chOff x="7082310" y="3225163"/>
                <a:chExt cx="9167737" cy="5356982"/>
              </a:xfrm>
            </p:grpSpPr>
            <p:grpSp>
              <p:nvGrpSpPr>
                <p:cNvPr id="39" name="Group 38">
                  <a:extLst>
                    <a:ext uri="{FF2B5EF4-FFF2-40B4-BE49-F238E27FC236}">
                      <a16:creationId xmlns:a16="http://schemas.microsoft.com/office/drawing/2014/main" id="{CBD606E8-44A1-4341-88C1-D3A2A4DCCFCF}"/>
                    </a:ext>
                  </a:extLst>
                </p:cNvPr>
                <p:cNvGrpSpPr/>
                <p:nvPr/>
              </p:nvGrpSpPr>
              <p:grpSpPr>
                <a:xfrm>
                  <a:off x="7082737" y="8074468"/>
                  <a:ext cx="9166883" cy="507677"/>
                  <a:chOff x="7083164" y="8074468"/>
                  <a:chExt cx="9166883" cy="507677"/>
                </a:xfrm>
              </p:grpSpPr>
              <p:sp>
                <p:nvSpPr>
                  <p:cNvPr id="47" name="TextBox 46">
                    <a:extLst>
                      <a:ext uri="{FF2B5EF4-FFF2-40B4-BE49-F238E27FC236}">
                        <a16:creationId xmlns:a16="http://schemas.microsoft.com/office/drawing/2014/main" id="{D19A18CD-1FE5-4534-A4AB-C9BEC528D263}"/>
                      </a:ext>
                    </a:extLst>
                  </p:cNvPr>
                  <p:cNvSpPr txBox="1"/>
                  <p:nvPr/>
                </p:nvSpPr>
                <p:spPr>
                  <a:xfrm>
                    <a:off x="8642221" y="8074468"/>
                    <a:ext cx="1371600" cy="507677"/>
                  </a:xfrm>
                  <a:prstGeom prst="rect">
                    <a:avLst/>
                  </a:prstGeom>
                  <a:noFill/>
                </p:spPr>
                <p:txBody>
                  <a:bodyPr wrap="square" rtlCol="0">
                    <a:spAutoFit/>
                  </a:bodyPr>
                  <a:lstStyle/>
                  <a:p>
                    <a:pPr algn="ct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feb-15</a:t>
                    </a:r>
                    <a:endParaRPr lang="uk-UA"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8" name="TextBox 47">
                    <a:extLst>
                      <a:ext uri="{FF2B5EF4-FFF2-40B4-BE49-F238E27FC236}">
                        <a16:creationId xmlns:a16="http://schemas.microsoft.com/office/drawing/2014/main" id="{C7C391CB-9345-4C85-9D0F-21FD3BDBD7CC}"/>
                      </a:ext>
                    </a:extLst>
                  </p:cNvPr>
                  <p:cNvSpPr txBox="1"/>
                  <p:nvPr/>
                </p:nvSpPr>
                <p:spPr>
                  <a:xfrm>
                    <a:off x="10201278" y="8074468"/>
                    <a:ext cx="1371600" cy="507677"/>
                  </a:xfrm>
                  <a:prstGeom prst="rect">
                    <a:avLst/>
                  </a:prstGeom>
                  <a:noFill/>
                </p:spPr>
                <p:txBody>
                  <a:bodyPr wrap="square" rtlCol="0">
                    <a:spAutoFit/>
                  </a:bodyPr>
                  <a:lstStyle/>
                  <a:p>
                    <a:pPr algn="ct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mar-15</a:t>
                    </a:r>
                    <a:endParaRPr lang="uk-UA"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9" name="TextBox 48">
                    <a:extLst>
                      <a:ext uri="{FF2B5EF4-FFF2-40B4-BE49-F238E27FC236}">
                        <a16:creationId xmlns:a16="http://schemas.microsoft.com/office/drawing/2014/main" id="{61F5EE49-625C-490B-9E91-EAA45CA25BA3}"/>
                      </a:ext>
                    </a:extLst>
                  </p:cNvPr>
                  <p:cNvSpPr txBox="1"/>
                  <p:nvPr/>
                </p:nvSpPr>
                <p:spPr>
                  <a:xfrm>
                    <a:off x="11760335" y="8074468"/>
                    <a:ext cx="1371600" cy="507677"/>
                  </a:xfrm>
                  <a:prstGeom prst="rect">
                    <a:avLst/>
                  </a:prstGeom>
                  <a:noFill/>
                </p:spPr>
                <p:txBody>
                  <a:bodyPr wrap="square" rtlCol="0">
                    <a:spAutoFit/>
                  </a:bodyPr>
                  <a:lstStyle/>
                  <a:p>
                    <a:pPr algn="ct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apr-15</a:t>
                    </a:r>
                    <a:endParaRPr lang="uk-UA"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0" name="TextBox 49">
                    <a:extLst>
                      <a:ext uri="{FF2B5EF4-FFF2-40B4-BE49-F238E27FC236}">
                        <a16:creationId xmlns:a16="http://schemas.microsoft.com/office/drawing/2014/main" id="{A5BD4C78-39CE-4832-BA0D-40EEFEA8097B}"/>
                      </a:ext>
                    </a:extLst>
                  </p:cNvPr>
                  <p:cNvSpPr txBox="1"/>
                  <p:nvPr/>
                </p:nvSpPr>
                <p:spPr>
                  <a:xfrm>
                    <a:off x="13319391" y="8074468"/>
                    <a:ext cx="1559055" cy="507677"/>
                  </a:xfrm>
                  <a:prstGeom prst="rect">
                    <a:avLst/>
                  </a:prstGeom>
                  <a:noFill/>
                </p:spPr>
                <p:txBody>
                  <a:bodyPr wrap="square" rtlCol="0">
                    <a:spAutoFit/>
                  </a:bodyPr>
                  <a:lstStyle/>
                  <a:p>
                    <a:pPr algn="ct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may-15</a:t>
                    </a:r>
                    <a:endParaRPr lang="uk-UA"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1" name="TextBox 50">
                    <a:extLst>
                      <a:ext uri="{FF2B5EF4-FFF2-40B4-BE49-F238E27FC236}">
                        <a16:creationId xmlns:a16="http://schemas.microsoft.com/office/drawing/2014/main" id="{1213F8B3-9FA5-4F77-8626-B533E270B84D}"/>
                      </a:ext>
                    </a:extLst>
                  </p:cNvPr>
                  <p:cNvSpPr txBox="1"/>
                  <p:nvPr/>
                </p:nvSpPr>
                <p:spPr>
                  <a:xfrm>
                    <a:off x="7083164" y="8074468"/>
                    <a:ext cx="1371600" cy="507677"/>
                  </a:xfrm>
                  <a:prstGeom prst="rect">
                    <a:avLst/>
                  </a:prstGeom>
                  <a:noFill/>
                </p:spPr>
                <p:txBody>
                  <a:bodyPr wrap="square" rtlCol="0">
                    <a:spAutoFit/>
                  </a:bodyPr>
                  <a:lstStyle/>
                  <a:p>
                    <a:pPr algn="ct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jan-15</a:t>
                    </a:r>
                    <a:endParaRPr lang="uk-UA"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2" name="TextBox 51">
                    <a:extLst>
                      <a:ext uri="{FF2B5EF4-FFF2-40B4-BE49-F238E27FC236}">
                        <a16:creationId xmlns:a16="http://schemas.microsoft.com/office/drawing/2014/main" id="{07A578D3-433E-43E7-AD5F-E6D2950455F3}"/>
                      </a:ext>
                    </a:extLst>
                  </p:cNvPr>
                  <p:cNvSpPr txBox="1"/>
                  <p:nvPr/>
                </p:nvSpPr>
                <p:spPr>
                  <a:xfrm>
                    <a:off x="14878447" y="8074468"/>
                    <a:ext cx="1371600" cy="507677"/>
                  </a:xfrm>
                  <a:prstGeom prst="rect">
                    <a:avLst/>
                  </a:prstGeom>
                  <a:noFill/>
                </p:spPr>
                <p:txBody>
                  <a:bodyPr wrap="square" rtlCol="0">
                    <a:spAutoFit/>
                  </a:bodyPr>
                  <a:lstStyle/>
                  <a:p>
                    <a:pPr algn="ct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jun-15</a:t>
                    </a:r>
                    <a:endParaRPr lang="uk-UA" sz="1600" b="1">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40" name="Group 39">
                  <a:extLst>
                    <a:ext uri="{FF2B5EF4-FFF2-40B4-BE49-F238E27FC236}">
                      <a16:creationId xmlns:a16="http://schemas.microsoft.com/office/drawing/2014/main" id="{4146A746-DF47-4681-A948-ACA33A426E77}"/>
                    </a:ext>
                  </a:extLst>
                </p:cNvPr>
                <p:cNvGrpSpPr/>
                <p:nvPr/>
              </p:nvGrpSpPr>
              <p:grpSpPr>
                <a:xfrm>
                  <a:off x="7082310" y="3225163"/>
                  <a:ext cx="9167737" cy="3950884"/>
                  <a:chOff x="7082310" y="3225163"/>
                  <a:chExt cx="9167737" cy="3950884"/>
                </a:xfrm>
              </p:grpSpPr>
              <p:sp>
                <p:nvSpPr>
                  <p:cNvPr id="41" name="Isosceles Triangle 40">
                    <a:extLst>
                      <a:ext uri="{FF2B5EF4-FFF2-40B4-BE49-F238E27FC236}">
                        <a16:creationId xmlns:a16="http://schemas.microsoft.com/office/drawing/2014/main" id="{CA20ADC8-A92D-48E5-A2FF-723A908DB24D}"/>
                      </a:ext>
                    </a:extLst>
                  </p:cNvPr>
                  <p:cNvSpPr/>
                  <p:nvPr/>
                </p:nvSpPr>
                <p:spPr>
                  <a:xfrm>
                    <a:off x="7082310" y="5566903"/>
                    <a:ext cx="1373308" cy="1609144"/>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42" name="Isosceles Triangle 41">
                    <a:extLst>
                      <a:ext uri="{FF2B5EF4-FFF2-40B4-BE49-F238E27FC236}">
                        <a16:creationId xmlns:a16="http://schemas.microsoft.com/office/drawing/2014/main" id="{8B4269F0-0BC3-45F2-A6E3-C9B7767A4F8F}"/>
                      </a:ext>
                    </a:extLst>
                  </p:cNvPr>
                  <p:cNvSpPr/>
                  <p:nvPr/>
                </p:nvSpPr>
                <p:spPr>
                  <a:xfrm>
                    <a:off x="8001000" y="3926049"/>
                    <a:ext cx="2773680" cy="3249998"/>
                  </a:xfrm>
                  <a:prstGeom prst="triangle">
                    <a:avLst/>
                  </a:prstGeom>
                  <a:solidFill>
                    <a:srgbClr val="4280A5">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43" name="Isosceles Triangle 42">
                    <a:extLst>
                      <a:ext uri="{FF2B5EF4-FFF2-40B4-BE49-F238E27FC236}">
                        <a16:creationId xmlns:a16="http://schemas.microsoft.com/office/drawing/2014/main" id="{4D2A23B6-32CD-463F-BFFB-E37AFC4E42EB}"/>
                      </a:ext>
                    </a:extLst>
                  </p:cNvPr>
                  <p:cNvSpPr/>
                  <p:nvPr/>
                </p:nvSpPr>
                <p:spPr>
                  <a:xfrm>
                    <a:off x="11572878" y="4343451"/>
                    <a:ext cx="2417452" cy="2832596"/>
                  </a:xfrm>
                  <a:prstGeom prst="triangle">
                    <a:avLst/>
                  </a:prstGeom>
                  <a:solidFill>
                    <a:srgbClr val="D34D26">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44" name="Isosceles Triangle 43">
                    <a:extLst>
                      <a:ext uri="{FF2B5EF4-FFF2-40B4-BE49-F238E27FC236}">
                        <a16:creationId xmlns:a16="http://schemas.microsoft.com/office/drawing/2014/main" id="{802F2434-33B4-4A32-99F7-5BFA99B96130}"/>
                      </a:ext>
                    </a:extLst>
                  </p:cNvPr>
                  <p:cNvSpPr/>
                  <p:nvPr/>
                </p:nvSpPr>
                <p:spPr>
                  <a:xfrm>
                    <a:off x="13412172" y="4677187"/>
                    <a:ext cx="2132628" cy="2498860"/>
                  </a:xfrm>
                  <a:prstGeom prst="triangle">
                    <a:avLst/>
                  </a:prstGeom>
                  <a:solidFill>
                    <a:srgbClr val="00206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45" name="Isosceles Triangle 44">
                    <a:extLst>
                      <a:ext uri="{FF2B5EF4-FFF2-40B4-BE49-F238E27FC236}">
                        <a16:creationId xmlns:a16="http://schemas.microsoft.com/office/drawing/2014/main" id="{0F7C6D17-B93B-4927-ACE3-3D390C5DE331}"/>
                      </a:ext>
                    </a:extLst>
                  </p:cNvPr>
                  <p:cNvSpPr/>
                  <p:nvPr/>
                </p:nvSpPr>
                <p:spPr>
                  <a:xfrm>
                    <a:off x="14878447" y="5568905"/>
                    <a:ext cx="1371600" cy="1607142"/>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46" name="Isosceles Triangle 45">
                    <a:extLst>
                      <a:ext uri="{FF2B5EF4-FFF2-40B4-BE49-F238E27FC236}">
                        <a16:creationId xmlns:a16="http://schemas.microsoft.com/office/drawing/2014/main" id="{BB86D905-AD73-48B7-8D8D-7D20206EC2FE}"/>
                      </a:ext>
                    </a:extLst>
                  </p:cNvPr>
                  <p:cNvSpPr/>
                  <p:nvPr/>
                </p:nvSpPr>
                <p:spPr>
                  <a:xfrm>
                    <a:off x="9201156" y="3225163"/>
                    <a:ext cx="3371844" cy="3950884"/>
                  </a:xfrm>
                  <a:prstGeom prst="triangle">
                    <a:avLst/>
                  </a:prstGeom>
                  <a:solidFill>
                    <a:srgbClr val="60B632">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grpSp>
          </p:grpSp>
        </p:grpSp>
        <p:sp>
          <p:nvSpPr>
            <p:cNvPr id="31" name="TextBox 30">
              <a:extLst>
                <a:ext uri="{FF2B5EF4-FFF2-40B4-BE49-F238E27FC236}">
                  <a16:creationId xmlns:a16="http://schemas.microsoft.com/office/drawing/2014/main" id="{DA1F8E2F-9EE0-4A65-B8B5-76FC474B314A}"/>
                </a:ext>
              </a:extLst>
            </p:cNvPr>
            <p:cNvSpPr txBox="1"/>
            <p:nvPr/>
          </p:nvSpPr>
          <p:spPr>
            <a:xfrm>
              <a:off x="11347157" y="3372465"/>
              <a:ext cx="1600200" cy="692288"/>
            </a:xfrm>
            <a:prstGeom prst="rect">
              <a:avLst/>
            </a:prstGeom>
            <a:noFill/>
          </p:spPr>
          <p:txBody>
            <a:bodyPr wrap="square" rtlCol="0">
              <a:spAutoFit/>
            </a:bodyPr>
            <a:lstStyle/>
            <a:p>
              <a:pPr algn="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$25k</a:t>
              </a:r>
              <a:endParaRPr lang="uk-UA"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24B43889-3AA0-47D9-BAA7-E7E0D75FE44F}"/>
                </a:ext>
              </a:extLst>
            </p:cNvPr>
            <p:cNvSpPr txBox="1"/>
            <p:nvPr/>
          </p:nvSpPr>
          <p:spPr>
            <a:xfrm>
              <a:off x="9393172" y="2145218"/>
              <a:ext cx="1600200" cy="692288"/>
            </a:xfrm>
            <a:prstGeom prst="rect">
              <a:avLst/>
            </a:prstGeom>
            <a:noFill/>
          </p:spPr>
          <p:txBody>
            <a:bodyPr wrap="square" rtlCol="0">
              <a:spAutoFit/>
            </a:bodyPr>
            <a:lstStyle/>
            <a:p>
              <a:pPr algn="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a:t>
              </a:r>
              <a:r>
                <a:rPr lang="uk-UA" sz="2400" b="1" dirty="0">
                  <a:solidFill>
                    <a:schemeClr val="bg1"/>
                  </a:solidFill>
                  <a:latin typeface="Lato" panose="020F0502020204030203" pitchFamily="34" charset="0"/>
                  <a:ea typeface="Lato" panose="020F0502020204030203" pitchFamily="34" charset="0"/>
                  <a:cs typeface="Lato" panose="020F0502020204030203" pitchFamily="34" charset="0"/>
                </a:rPr>
                <a:t>1</a:t>
              </a: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25k</a:t>
              </a:r>
              <a:endParaRPr lang="uk-UA"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3" name="TextBox 32">
              <a:extLst>
                <a:ext uri="{FF2B5EF4-FFF2-40B4-BE49-F238E27FC236}">
                  <a16:creationId xmlns:a16="http://schemas.microsoft.com/office/drawing/2014/main" id="{A60727E3-2BB3-431E-9295-C4A8F4BC1BD3}"/>
                </a:ext>
              </a:extLst>
            </p:cNvPr>
            <p:cNvSpPr txBox="1"/>
            <p:nvPr/>
          </p:nvSpPr>
          <p:spPr>
            <a:xfrm>
              <a:off x="7909075" y="2880274"/>
              <a:ext cx="1600200" cy="692288"/>
            </a:xfrm>
            <a:prstGeom prst="rect">
              <a:avLst/>
            </a:prstGeom>
            <a:noFill/>
          </p:spPr>
          <p:txBody>
            <a:bodyPr wrap="square" rtlCol="0">
              <a:spAutoFit/>
            </a:bodyPr>
            <a:lstStyle/>
            <a:p>
              <a:pPr algn="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$25k</a:t>
              </a:r>
              <a:endParaRPr lang="uk-UA"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4" name="TextBox 33">
              <a:extLst>
                <a:ext uri="{FF2B5EF4-FFF2-40B4-BE49-F238E27FC236}">
                  <a16:creationId xmlns:a16="http://schemas.microsoft.com/office/drawing/2014/main" id="{2152ABF0-7533-43D2-BB62-B0A0927BB128}"/>
                </a:ext>
              </a:extLst>
            </p:cNvPr>
            <p:cNvSpPr txBox="1"/>
            <p:nvPr/>
          </p:nvSpPr>
          <p:spPr>
            <a:xfrm>
              <a:off x="6239887" y="4383125"/>
              <a:ext cx="1600200" cy="692288"/>
            </a:xfrm>
            <a:prstGeom prst="rect">
              <a:avLst/>
            </a:prstGeom>
            <a:noFill/>
          </p:spPr>
          <p:txBody>
            <a:bodyPr wrap="square" rtlCol="0">
              <a:spAutoFit/>
            </a:bodyPr>
            <a:lstStyle/>
            <a:p>
              <a:pPr algn="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$5k</a:t>
              </a:r>
              <a:endParaRPr lang="uk-UA"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5" name="TextBox 34">
              <a:extLst>
                <a:ext uri="{FF2B5EF4-FFF2-40B4-BE49-F238E27FC236}">
                  <a16:creationId xmlns:a16="http://schemas.microsoft.com/office/drawing/2014/main" id="{5AC5144D-ACA4-4D20-9B90-3B07D17513CA}"/>
                </a:ext>
              </a:extLst>
            </p:cNvPr>
            <p:cNvSpPr txBox="1"/>
            <p:nvPr/>
          </p:nvSpPr>
          <p:spPr>
            <a:xfrm>
              <a:off x="12978757" y="3684939"/>
              <a:ext cx="1600200" cy="692288"/>
            </a:xfrm>
            <a:prstGeom prst="rect">
              <a:avLst/>
            </a:prstGeom>
            <a:noFill/>
          </p:spPr>
          <p:txBody>
            <a:bodyPr wrap="square" rtlCol="0">
              <a:spAutoFit/>
            </a:bodyPr>
            <a:lstStyle/>
            <a:p>
              <a:pPr algn="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a:t>
              </a:r>
              <a:r>
                <a:rPr lang="uk-UA" sz="2400" b="1" dirty="0">
                  <a:solidFill>
                    <a:schemeClr val="bg1"/>
                  </a:solidFill>
                  <a:latin typeface="Lato" panose="020F0502020204030203" pitchFamily="34" charset="0"/>
                  <a:ea typeface="Lato" panose="020F0502020204030203" pitchFamily="34" charset="0"/>
                  <a:cs typeface="Lato" panose="020F0502020204030203" pitchFamily="34" charset="0"/>
                </a:rPr>
                <a:t>3</a:t>
              </a: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5k</a:t>
              </a:r>
              <a:endParaRPr lang="uk-UA"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6" name="TextBox 35">
              <a:extLst>
                <a:ext uri="{FF2B5EF4-FFF2-40B4-BE49-F238E27FC236}">
                  <a16:creationId xmlns:a16="http://schemas.microsoft.com/office/drawing/2014/main" id="{DEC5F282-8EDC-444C-8117-6712F88E8080}"/>
                </a:ext>
              </a:extLst>
            </p:cNvPr>
            <p:cNvSpPr txBox="1"/>
            <p:nvPr/>
          </p:nvSpPr>
          <p:spPr>
            <a:xfrm>
              <a:off x="15651522" y="4597920"/>
              <a:ext cx="1600200" cy="692288"/>
            </a:xfrm>
            <a:prstGeom prst="rect">
              <a:avLst/>
            </a:prstGeom>
            <a:noFill/>
          </p:spPr>
          <p:txBody>
            <a:bodyPr wrap="square" rtlCol="0">
              <a:spAutoFit/>
            </a:bodyPr>
            <a:lstStyle/>
            <a:p>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a:t>
              </a:r>
              <a:r>
                <a:rPr lang="uk-UA" sz="2400" b="1" dirty="0">
                  <a:solidFill>
                    <a:schemeClr val="bg1"/>
                  </a:solidFill>
                  <a:latin typeface="Lato" panose="020F0502020204030203" pitchFamily="34" charset="0"/>
                  <a:ea typeface="Lato" panose="020F0502020204030203" pitchFamily="34" charset="0"/>
                  <a:cs typeface="Lato" panose="020F0502020204030203" pitchFamily="34" charset="0"/>
                </a:rPr>
                <a:t>1</a:t>
              </a: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5k</a:t>
              </a:r>
              <a:endParaRPr lang="uk-UA"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2282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250"/>
                                        <p:tgtEl>
                                          <p:spTgt spid="29"/>
                                        </p:tgtEl>
                                      </p:cBhvr>
                                    </p:animEffect>
                                    <p:anim calcmode="lin" valueType="num">
                                      <p:cBhvr>
                                        <p:cTn id="8" dur="1250" fill="hold"/>
                                        <p:tgtEl>
                                          <p:spTgt spid="29"/>
                                        </p:tgtEl>
                                        <p:attrNameLst>
                                          <p:attrName>ppt_x</p:attrName>
                                        </p:attrNameLst>
                                      </p:cBhvr>
                                      <p:tavLst>
                                        <p:tav tm="0">
                                          <p:val>
                                            <p:strVal val="#ppt_x"/>
                                          </p:val>
                                        </p:tav>
                                        <p:tav tm="100000">
                                          <p:val>
                                            <p:strVal val="#ppt_x"/>
                                          </p:val>
                                        </p:tav>
                                      </p:tavLst>
                                    </p:anim>
                                    <p:anim calcmode="lin" valueType="num">
                                      <p:cBhvr>
                                        <p:cTn id="9" dur="1125" decel="100000" fill="hold"/>
                                        <p:tgtEl>
                                          <p:spTgt spid="2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27">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7780321" y="1711639"/>
            <a:ext cx="2886821" cy="552931"/>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7780322" y="2342612"/>
            <a:ext cx="4128524" cy="2803750"/>
          </a:xfrm>
          <a:prstGeom prst="rect">
            <a:avLst/>
          </a:prstGeom>
        </p:spPr>
        <p:txBody>
          <a:bodyPr/>
          <a:lstStyle>
            <a:lvl1pPr marL="0" indent="0" algn="l">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 </a:t>
            </a:r>
          </a:p>
        </p:txBody>
      </p:sp>
      <p:grpSp>
        <p:nvGrpSpPr>
          <p:cNvPr id="2" name="Group 1">
            <a:extLst>
              <a:ext uri="{FF2B5EF4-FFF2-40B4-BE49-F238E27FC236}">
                <a16:creationId xmlns:a16="http://schemas.microsoft.com/office/drawing/2014/main" id="{11A3B3C4-FEE3-4C42-8C7E-B3AFA1453F9C}"/>
              </a:ext>
            </a:extLst>
          </p:cNvPr>
          <p:cNvGrpSpPr/>
          <p:nvPr userDrawn="1"/>
        </p:nvGrpSpPr>
        <p:grpSpPr>
          <a:xfrm>
            <a:off x="547333" y="1711639"/>
            <a:ext cx="6849754" cy="3434722"/>
            <a:chOff x="820003" y="1123630"/>
            <a:chExt cx="10134600" cy="5600700"/>
          </a:xfrm>
        </p:grpSpPr>
        <p:grpSp>
          <p:nvGrpSpPr>
            <p:cNvPr id="53" name="Group 52">
              <a:extLst>
                <a:ext uri="{FF2B5EF4-FFF2-40B4-BE49-F238E27FC236}">
                  <a16:creationId xmlns:a16="http://schemas.microsoft.com/office/drawing/2014/main" id="{D88154C0-33C9-4154-B008-4C560A78A564}"/>
                </a:ext>
              </a:extLst>
            </p:cNvPr>
            <p:cNvGrpSpPr/>
            <p:nvPr userDrawn="1"/>
          </p:nvGrpSpPr>
          <p:grpSpPr>
            <a:xfrm>
              <a:off x="820003" y="1123630"/>
              <a:ext cx="10134600" cy="1600200"/>
              <a:chOff x="1447800" y="2838450"/>
              <a:chExt cx="10134600" cy="1600200"/>
            </a:xfrm>
          </p:grpSpPr>
          <p:sp>
            <p:nvSpPr>
              <p:cNvPr id="54" name="Rectangle 53">
                <a:extLst>
                  <a:ext uri="{FF2B5EF4-FFF2-40B4-BE49-F238E27FC236}">
                    <a16:creationId xmlns:a16="http://schemas.microsoft.com/office/drawing/2014/main" id="{5DE7919F-F2B1-40D4-96E1-CFB717BC0356}"/>
                  </a:ext>
                </a:extLst>
              </p:cNvPr>
              <p:cNvSpPr/>
              <p:nvPr/>
            </p:nvSpPr>
            <p:spPr>
              <a:xfrm>
                <a:off x="1447800" y="2838450"/>
                <a:ext cx="10134600" cy="1600200"/>
              </a:xfrm>
              <a:prstGeom prst="rect">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55" name="Freeform 307">
                <a:extLst>
                  <a:ext uri="{FF2B5EF4-FFF2-40B4-BE49-F238E27FC236}">
                    <a16:creationId xmlns:a16="http://schemas.microsoft.com/office/drawing/2014/main" id="{403C4B7B-6280-4A47-9F98-F412D8D6A894}"/>
                  </a:ext>
                </a:extLst>
              </p:cNvPr>
              <p:cNvSpPr>
                <a:spLocks noEditPoints="1"/>
              </p:cNvSpPr>
              <p:nvPr/>
            </p:nvSpPr>
            <p:spPr bwMode="auto">
              <a:xfrm>
                <a:off x="2081473" y="3269586"/>
                <a:ext cx="737927" cy="737927"/>
              </a:xfrm>
              <a:custGeom>
                <a:avLst/>
                <a:gdLst>
                  <a:gd name="T0" fmla="*/ 80 w 176"/>
                  <a:gd name="T1" fmla="*/ 95 h 176"/>
                  <a:gd name="T2" fmla="*/ 75 w 176"/>
                  <a:gd name="T3" fmla="*/ 132 h 176"/>
                  <a:gd name="T4" fmla="*/ 88 w 176"/>
                  <a:gd name="T5" fmla="*/ 148 h 176"/>
                  <a:gd name="T6" fmla="*/ 98 w 176"/>
                  <a:gd name="T7" fmla="*/ 105 h 176"/>
                  <a:gd name="T8" fmla="*/ 132 w 176"/>
                  <a:gd name="T9" fmla="*/ 113 h 176"/>
                  <a:gd name="T10" fmla="*/ 132 w 176"/>
                  <a:gd name="T11" fmla="*/ 105 h 176"/>
                  <a:gd name="T12" fmla="*/ 85 w 176"/>
                  <a:gd name="T13" fmla="*/ 65 h 176"/>
                  <a:gd name="T14" fmla="*/ 84 w 176"/>
                  <a:gd name="T15" fmla="*/ 48 h 176"/>
                  <a:gd name="T16" fmla="*/ 76 w 176"/>
                  <a:gd name="T17" fmla="*/ 46 h 176"/>
                  <a:gd name="T18" fmla="*/ 66 w 176"/>
                  <a:gd name="T19" fmla="*/ 37 h 176"/>
                  <a:gd name="T20" fmla="*/ 42 w 176"/>
                  <a:gd name="T21" fmla="*/ 33 h 176"/>
                  <a:gd name="T22" fmla="*/ 31 w 176"/>
                  <a:gd name="T23" fmla="*/ 79 h 176"/>
                  <a:gd name="T24" fmla="*/ 56 w 176"/>
                  <a:gd name="T25" fmla="*/ 94 h 176"/>
                  <a:gd name="T26" fmla="*/ 62 w 176"/>
                  <a:gd name="T27" fmla="*/ 82 h 176"/>
                  <a:gd name="T28" fmla="*/ 88 w 176"/>
                  <a:gd name="T29" fmla="*/ 0 h 176"/>
                  <a:gd name="T30" fmla="*/ 88 w 176"/>
                  <a:gd name="T31" fmla="*/ 176 h 176"/>
                  <a:gd name="T32" fmla="*/ 88 w 176"/>
                  <a:gd name="T33" fmla="*/ 0 h 176"/>
                  <a:gd name="T34" fmla="*/ 8 w 176"/>
                  <a:gd name="T35" fmla="*/ 88 h 176"/>
                  <a:gd name="T36" fmla="*/ 168 w 176"/>
                  <a:gd name="T37" fmla="*/ 88 h 176"/>
                  <a:gd name="T38" fmla="*/ 160 w 176"/>
                  <a:gd name="T39" fmla="*/ 81 h 176"/>
                  <a:gd name="T40" fmla="*/ 159 w 176"/>
                  <a:gd name="T41" fmla="*/ 75 h 176"/>
                  <a:gd name="T42" fmla="*/ 157 w 176"/>
                  <a:gd name="T43" fmla="*/ 68 h 176"/>
                  <a:gd name="T44" fmla="*/ 155 w 176"/>
                  <a:gd name="T45" fmla="*/ 60 h 176"/>
                  <a:gd name="T46" fmla="*/ 152 w 176"/>
                  <a:gd name="T47" fmla="*/ 55 h 176"/>
                  <a:gd name="T48" fmla="*/ 149 w 176"/>
                  <a:gd name="T49" fmla="*/ 50 h 176"/>
                  <a:gd name="T50" fmla="*/ 146 w 176"/>
                  <a:gd name="T51" fmla="*/ 45 h 176"/>
                  <a:gd name="T52" fmla="*/ 136 w 176"/>
                  <a:gd name="T53" fmla="*/ 34 h 176"/>
                  <a:gd name="T54" fmla="*/ 132 w 176"/>
                  <a:gd name="T55" fmla="*/ 31 h 176"/>
                  <a:gd name="T56" fmla="*/ 106 w 176"/>
                  <a:gd name="T57" fmla="*/ 29 h 176"/>
                  <a:gd name="T58" fmla="*/ 110 w 176"/>
                  <a:gd name="T59" fmla="*/ 48 h 176"/>
                  <a:gd name="T60" fmla="*/ 132 w 176"/>
                  <a:gd name="T61" fmla="*/ 56 h 176"/>
                  <a:gd name="T62" fmla="*/ 144 w 176"/>
                  <a:gd name="T63" fmla="*/ 99 h 176"/>
                  <a:gd name="T64" fmla="*/ 158 w 176"/>
                  <a:gd name="T65" fmla="*/ 103 h 176"/>
                  <a:gd name="T66" fmla="*/ 159 w 176"/>
                  <a:gd name="T67" fmla="*/ 97 h 176"/>
                  <a:gd name="T68" fmla="*/ 160 w 176"/>
                  <a:gd name="T6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98" y="105"/>
                    </a:moveTo>
                    <a:cubicBezTo>
                      <a:pt x="90" y="98"/>
                      <a:pt x="91" y="95"/>
                      <a:pt x="80" y="95"/>
                    </a:cubicBezTo>
                    <a:cubicBezTo>
                      <a:pt x="69" y="95"/>
                      <a:pt x="62" y="97"/>
                      <a:pt x="65" y="112"/>
                    </a:cubicBezTo>
                    <a:cubicBezTo>
                      <a:pt x="68" y="127"/>
                      <a:pt x="76" y="121"/>
                      <a:pt x="75" y="132"/>
                    </a:cubicBezTo>
                    <a:cubicBezTo>
                      <a:pt x="74" y="144"/>
                      <a:pt x="77" y="146"/>
                      <a:pt x="79" y="149"/>
                    </a:cubicBezTo>
                    <a:cubicBezTo>
                      <a:pt x="81" y="152"/>
                      <a:pt x="86" y="160"/>
                      <a:pt x="88" y="148"/>
                    </a:cubicBezTo>
                    <a:cubicBezTo>
                      <a:pt x="90" y="137"/>
                      <a:pt x="94" y="131"/>
                      <a:pt x="98" y="125"/>
                    </a:cubicBezTo>
                    <a:cubicBezTo>
                      <a:pt x="102" y="120"/>
                      <a:pt x="107" y="113"/>
                      <a:pt x="98" y="105"/>
                    </a:cubicBezTo>
                    <a:moveTo>
                      <a:pt x="132" y="105"/>
                    </a:moveTo>
                    <a:cubicBezTo>
                      <a:pt x="130" y="107"/>
                      <a:pt x="130" y="110"/>
                      <a:pt x="132" y="113"/>
                    </a:cubicBezTo>
                    <a:cubicBezTo>
                      <a:pt x="134" y="115"/>
                      <a:pt x="139" y="117"/>
                      <a:pt x="141" y="113"/>
                    </a:cubicBezTo>
                    <a:cubicBezTo>
                      <a:pt x="142" y="108"/>
                      <a:pt x="135" y="103"/>
                      <a:pt x="132" y="105"/>
                    </a:cubicBezTo>
                    <a:moveTo>
                      <a:pt x="69" y="79"/>
                    </a:moveTo>
                    <a:cubicBezTo>
                      <a:pt x="69" y="73"/>
                      <a:pt x="78" y="67"/>
                      <a:pt x="85" y="65"/>
                    </a:cubicBezTo>
                    <a:cubicBezTo>
                      <a:pt x="91" y="62"/>
                      <a:pt x="97" y="61"/>
                      <a:pt x="96" y="56"/>
                    </a:cubicBezTo>
                    <a:cubicBezTo>
                      <a:pt x="95" y="51"/>
                      <a:pt x="93" y="48"/>
                      <a:pt x="84" y="48"/>
                    </a:cubicBezTo>
                    <a:cubicBezTo>
                      <a:pt x="74" y="48"/>
                      <a:pt x="78" y="61"/>
                      <a:pt x="70" y="53"/>
                    </a:cubicBezTo>
                    <a:cubicBezTo>
                      <a:pt x="62" y="45"/>
                      <a:pt x="72" y="47"/>
                      <a:pt x="76" y="46"/>
                    </a:cubicBezTo>
                    <a:cubicBezTo>
                      <a:pt x="80" y="44"/>
                      <a:pt x="84" y="37"/>
                      <a:pt x="77" y="36"/>
                    </a:cubicBezTo>
                    <a:cubicBezTo>
                      <a:pt x="70" y="36"/>
                      <a:pt x="71" y="39"/>
                      <a:pt x="66" y="37"/>
                    </a:cubicBezTo>
                    <a:cubicBezTo>
                      <a:pt x="60" y="35"/>
                      <a:pt x="58" y="44"/>
                      <a:pt x="54" y="43"/>
                    </a:cubicBezTo>
                    <a:cubicBezTo>
                      <a:pt x="52" y="42"/>
                      <a:pt x="46" y="38"/>
                      <a:pt x="42" y="33"/>
                    </a:cubicBezTo>
                    <a:cubicBezTo>
                      <a:pt x="33" y="40"/>
                      <a:pt x="27" y="49"/>
                      <a:pt x="22" y="59"/>
                    </a:cubicBezTo>
                    <a:cubicBezTo>
                      <a:pt x="23" y="72"/>
                      <a:pt x="31" y="79"/>
                      <a:pt x="31" y="79"/>
                    </a:cubicBezTo>
                    <a:cubicBezTo>
                      <a:pt x="31" y="79"/>
                      <a:pt x="35" y="88"/>
                      <a:pt x="57" y="99"/>
                    </a:cubicBezTo>
                    <a:cubicBezTo>
                      <a:pt x="57" y="99"/>
                      <a:pt x="61" y="99"/>
                      <a:pt x="56" y="94"/>
                    </a:cubicBezTo>
                    <a:cubicBezTo>
                      <a:pt x="51" y="89"/>
                      <a:pt x="46" y="83"/>
                      <a:pt x="52" y="79"/>
                    </a:cubicBezTo>
                    <a:cubicBezTo>
                      <a:pt x="58" y="76"/>
                      <a:pt x="60" y="76"/>
                      <a:pt x="62" y="82"/>
                    </a:cubicBezTo>
                    <a:cubicBezTo>
                      <a:pt x="63" y="88"/>
                      <a:pt x="68" y="85"/>
                      <a:pt x="69" y="79"/>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60" y="81"/>
                    </a:moveTo>
                    <a:cubicBezTo>
                      <a:pt x="160" y="81"/>
                      <a:pt x="160" y="80"/>
                      <a:pt x="159" y="79"/>
                    </a:cubicBezTo>
                    <a:cubicBezTo>
                      <a:pt x="159" y="78"/>
                      <a:pt x="159" y="76"/>
                      <a:pt x="159" y="75"/>
                    </a:cubicBezTo>
                    <a:cubicBezTo>
                      <a:pt x="159" y="74"/>
                      <a:pt x="158" y="73"/>
                      <a:pt x="158" y="72"/>
                    </a:cubicBezTo>
                    <a:cubicBezTo>
                      <a:pt x="158" y="71"/>
                      <a:pt x="158" y="70"/>
                      <a:pt x="157" y="68"/>
                    </a:cubicBezTo>
                    <a:cubicBezTo>
                      <a:pt x="157" y="67"/>
                      <a:pt x="157" y="67"/>
                      <a:pt x="157" y="66"/>
                    </a:cubicBezTo>
                    <a:cubicBezTo>
                      <a:pt x="156" y="64"/>
                      <a:pt x="155" y="62"/>
                      <a:pt x="155" y="60"/>
                    </a:cubicBezTo>
                    <a:cubicBezTo>
                      <a:pt x="154" y="60"/>
                      <a:pt x="154" y="59"/>
                      <a:pt x="153" y="58"/>
                    </a:cubicBezTo>
                    <a:cubicBezTo>
                      <a:pt x="153" y="57"/>
                      <a:pt x="152" y="56"/>
                      <a:pt x="152" y="55"/>
                    </a:cubicBezTo>
                    <a:cubicBezTo>
                      <a:pt x="151" y="54"/>
                      <a:pt x="151" y="53"/>
                      <a:pt x="150" y="52"/>
                    </a:cubicBezTo>
                    <a:cubicBezTo>
                      <a:pt x="150" y="51"/>
                      <a:pt x="149" y="50"/>
                      <a:pt x="149" y="50"/>
                    </a:cubicBezTo>
                    <a:cubicBezTo>
                      <a:pt x="148" y="49"/>
                      <a:pt x="148" y="48"/>
                      <a:pt x="147" y="47"/>
                    </a:cubicBezTo>
                    <a:cubicBezTo>
                      <a:pt x="147" y="46"/>
                      <a:pt x="146" y="46"/>
                      <a:pt x="146" y="45"/>
                    </a:cubicBezTo>
                    <a:cubicBezTo>
                      <a:pt x="143" y="41"/>
                      <a:pt x="140" y="38"/>
                      <a:pt x="136" y="35"/>
                    </a:cubicBezTo>
                    <a:cubicBezTo>
                      <a:pt x="136" y="35"/>
                      <a:pt x="136" y="34"/>
                      <a:pt x="136" y="34"/>
                    </a:cubicBezTo>
                    <a:cubicBezTo>
                      <a:pt x="134" y="33"/>
                      <a:pt x="133" y="32"/>
                      <a:pt x="132" y="31"/>
                    </a:cubicBezTo>
                    <a:cubicBezTo>
                      <a:pt x="132" y="31"/>
                      <a:pt x="132" y="31"/>
                      <a:pt x="132" y="31"/>
                    </a:cubicBezTo>
                    <a:cubicBezTo>
                      <a:pt x="126" y="26"/>
                      <a:pt x="120" y="23"/>
                      <a:pt x="113" y="20"/>
                    </a:cubicBezTo>
                    <a:cubicBezTo>
                      <a:pt x="111" y="24"/>
                      <a:pt x="109" y="28"/>
                      <a:pt x="106" y="29"/>
                    </a:cubicBezTo>
                    <a:cubicBezTo>
                      <a:pt x="103" y="31"/>
                      <a:pt x="103" y="39"/>
                      <a:pt x="110" y="38"/>
                    </a:cubicBezTo>
                    <a:cubicBezTo>
                      <a:pt x="110" y="38"/>
                      <a:pt x="108" y="40"/>
                      <a:pt x="110" y="48"/>
                    </a:cubicBezTo>
                    <a:cubicBezTo>
                      <a:pt x="112" y="55"/>
                      <a:pt x="115" y="57"/>
                      <a:pt x="125" y="52"/>
                    </a:cubicBezTo>
                    <a:cubicBezTo>
                      <a:pt x="129" y="51"/>
                      <a:pt x="132" y="52"/>
                      <a:pt x="132" y="56"/>
                    </a:cubicBezTo>
                    <a:cubicBezTo>
                      <a:pt x="131" y="65"/>
                      <a:pt x="124" y="65"/>
                      <a:pt x="129" y="80"/>
                    </a:cubicBezTo>
                    <a:cubicBezTo>
                      <a:pt x="133" y="89"/>
                      <a:pt x="141" y="92"/>
                      <a:pt x="144" y="99"/>
                    </a:cubicBezTo>
                    <a:cubicBezTo>
                      <a:pt x="145" y="103"/>
                      <a:pt x="151" y="107"/>
                      <a:pt x="157" y="109"/>
                    </a:cubicBezTo>
                    <a:cubicBezTo>
                      <a:pt x="157" y="107"/>
                      <a:pt x="158" y="105"/>
                      <a:pt x="158" y="103"/>
                    </a:cubicBezTo>
                    <a:cubicBezTo>
                      <a:pt x="158" y="103"/>
                      <a:pt x="159" y="102"/>
                      <a:pt x="159" y="101"/>
                    </a:cubicBezTo>
                    <a:cubicBezTo>
                      <a:pt x="159" y="100"/>
                      <a:pt x="159" y="98"/>
                      <a:pt x="159" y="97"/>
                    </a:cubicBezTo>
                    <a:cubicBezTo>
                      <a:pt x="160" y="96"/>
                      <a:pt x="160" y="95"/>
                      <a:pt x="160" y="95"/>
                    </a:cubicBezTo>
                    <a:cubicBezTo>
                      <a:pt x="160" y="92"/>
                      <a:pt x="160" y="90"/>
                      <a:pt x="160" y="88"/>
                    </a:cubicBezTo>
                    <a:cubicBezTo>
                      <a:pt x="160" y="86"/>
                      <a:pt x="160" y="84"/>
                      <a:pt x="160" y="8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6" name="Isosceles Triangle 55">
                <a:extLst>
                  <a:ext uri="{FF2B5EF4-FFF2-40B4-BE49-F238E27FC236}">
                    <a16:creationId xmlns:a16="http://schemas.microsoft.com/office/drawing/2014/main" id="{FF34A47B-7886-49B5-A597-0B6A625FE8CF}"/>
                  </a:ext>
                </a:extLst>
              </p:cNvPr>
              <p:cNvSpPr/>
              <p:nvPr/>
            </p:nvSpPr>
            <p:spPr>
              <a:xfrm rot="5400000">
                <a:off x="3316224" y="3409949"/>
                <a:ext cx="530352" cy="457200"/>
              </a:xfrm>
              <a:prstGeom prst="triangle">
                <a:avLst/>
              </a:prstGeom>
              <a:solidFill>
                <a:srgbClr val="4280A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57" name="TextBox 56">
                <a:extLst>
                  <a:ext uri="{FF2B5EF4-FFF2-40B4-BE49-F238E27FC236}">
                    <a16:creationId xmlns:a16="http://schemas.microsoft.com/office/drawing/2014/main" id="{EBAAFC27-4462-4B93-B606-D001D399AD8D}"/>
                  </a:ext>
                </a:extLst>
              </p:cNvPr>
              <p:cNvSpPr txBox="1"/>
              <p:nvPr/>
            </p:nvSpPr>
            <p:spPr>
              <a:xfrm>
                <a:off x="4267201" y="3607771"/>
                <a:ext cx="7315199" cy="652424"/>
              </a:xfrm>
              <a:prstGeom prst="rect">
                <a:avLst/>
              </a:prstGeom>
              <a:noFill/>
            </p:spPr>
            <p:txBody>
              <a:bodyPr wrap="square" rtlCol="0">
                <a:spAutoFit/>
              </a:bodyPr>
              <a:lstStyle/>
              <a:p>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Lorem ipsum dolor sit </a:t>
                </a:r>
                <a:r>
                  <a:rPr lang="en-US" sz="2000" dirty="0" err="1">
                    <a:solidFill>
                      <a:schemeClr val="bg1"/>
                    </a:solidFill>
                    <a:latin typeface="Lato" panose="020F0502020204030203" pitchFamily="34" charset="0"/>
                    <a:ea typeface="Lato" panose="020F0502020204030203" pitchFamily="34" charset="0"/>
                    <a:cs typeface="Lato" panose="020F0502020204030203" pitchFamily="34" charset="0"/>
                  </a:rPr>
                  <a:t>amet</a:t>
                </a: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2000" dirty="0" err="1">
                    <a:solidFill>
                      <a:schemeClr val="bg1"/>
                    </a:solidFill>
                    <a:latin typeface="Lato" panose="020F0502020204030203" pitchFamily="34" charset="0"/>
                    <a:ea typeface="Lato" panose="020F0502020204030203" pitchFamily="34" charset="0"/>
                    <a:cs typeface="Lato" panose="020F0502020204030203" pitchFamily="34" charset="0"/>
                  </a:rPr>
                  <a:t>consectetuer</a:t>
                </a:r>
                <a:endParaRPr lang="uk-UA" sz="2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8" name="TextBox 57">
                <a:extLst>
                  <a:ext uri="{FF2B5EF4-FFF2-40B4-BE49-F238E27FC236}">
                    <a16:creationId xmlns:a16="http://schemas.microsoft.com/office/drawing/2014/main" id="{4EED594F-FD43-4DDD-9E16-D2F7E493B878}"/>
                  </a:ext>
                </a:extLst>
              </p:cNvPr>
              <p:cNvSpPr txBox="1"/>
              <p:nvPr/>
            </p:nvSpPr>
            <p:spPr>
              <a:xfrm>
                <a:off x="4267201" y="2961441"/>
                <a:ext cx="5411335" cy="953541"/>
              </a:xfrm>
              <a:prstGeom prst="rect">
                <a:avLst/>
              </a:prstGeom>
              <a:noFill/>
            </p:spPr>
            <p:txBody>
              <a:bodyPr wrap="square" rtlCol="0">
                <a:spAutoFit/>
              </a:bodyPr>
              <a:lstStyle/>
              <a:p>
                <a:r>
                  <a:rPr lang="en-US" sz="3200" dirty="0">
                    <a:solidFill>
                      <a:schemeClr val="bg1"/>
                    </a:solidFill>
                    <a:latin typeface="Lato" panose="020F0502020204030203" pitchFamily="34" charset="0"/>
                    <a:ea typeface="Lato" panose="020F0502020204030203" pitchFamily="34" charset="0"/>
                    <a:cs typeface="Lato" panose="020F0502020204030203" pitchFamily="34" charset="0"/>
                  </a:rPr>
                  <a:t>Title</a:t>
                </a:r>
              </a:p>
            </p:txBody>
          </p:sp>
        </p:grpSp>
        <p:grpSp>
          <p:nvGrpSpPr>
            <p:cNvPr id="59" name="Group 58">
              <a:extLst>
                <a:ext uri="{FF2B5EF4-FFF2-40B4-BE49-F238E27FC236}">
                  <a16:creationId xmlns:a16="http://schemas.microsoft.com/office/drawing/2014/main" id="{C247E012-89C6-4EE2-9B70-FE6CE5AF3E81}"/>
                </a:ext>
              </a:extLst>
            </p:cNvPr>
            <p:cNvGrpSpPr/>
            <p:nvPr userDrawn="1"/>
          </p:nvGrpSpPr>
          <p:grpSpPr>
            <a:xfrm>
              <a:off x="820003" y="3123880"/>
              <a:ext cx="10134600" cy="1600200"/>
              <a:chOff x="1447800" y="4838700"/>
              <a:chExt cx="10134600" cy="1600200"/>
            </a:xfrm>
          </p:grpSpPr>
          <p:sp>
            <p:nvSpPr>
              <p:cNvPr id="60" name="Rectangle 59">
                <a:extLst>
                  <a:ext uri="{FF2B5EF4-FFF2-40B4-BE49-F238E27FC236}">
                    <a16:creationId xmlns:a16="http://schemas.microsoft.com/office/drawing/2014/main" id="{CABE7D56-2EE2-4506-9C16-C282F2EF0EA9}"/>
                  </a:ext>
                </a:extLst>
              </p:cNvPr>
              <p:cNvSpPr/>
              <p:nvPr/>
            </p:nvSpPr>
            <p:spPr>
              <a:xfrm>
                <a:off x="1447800" y="4838700"/>
                <a:ext cx="10134600" cy="1600200"/>
              </a:xfrm>
              <a:prstGeom prst="rect">
                <a:avLst/>
              </a:prstGeom>
              <a:solidFill>
                <a:schemeClr val="bg2">
                  <a:lumMod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61" name="Freeform 142">
                <a:extLst>
                  <a:ext uri="{FF2B5EF4-FFF2-40B4-BE49-F238E27FC236}">
                    <a16:creationId xmlns:a16="http://schemas.microsoft.com/office/drawing/2014/main" id="{A82FE552-893A-4418-9E67-918A0F81B8AA}"/>
                  </a:ext>
                </a:extLst>
              </p:cNvPr>
              <p:cNvSpPr>
                <a:spLocks noEditPoints="1"/>
              </p:cNvSpPr>
              <p:nvPr/>
            </p:nvSpPr>
            <p:spPr bwMode="auto">
              <a:xfrm>
                <a:off x="2115091" y="5369063"/>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2" name="Isosceles Triangle 61">
                <a:extLst>
                  <a:ext uri="{FF2B5EF4-FFF2-40B4-BE49-F238E27FC236}">
                    <a16:creationId xmlns:a16="http://schemas.microsoft.com/office/drawing/2014/main" id="{C89EB1F7-DE94-4374-9C03-B41654E9BC92}"/>
                  </a:ext>
                </a:extLst>
              </p:cNvPr>
              <p:cNvSpPr/>
              <p:nvPr/>
            </p:nvSpPr>
            <p:spPr>
              <a:xfrm rot="5400000">
                <a:off x="3316224" y="5414760"/>
                <a:ext cx="530352" cy="457200"/>
              </a:xfrm>
              <a:prstGeom prst="triangl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63" name="TextBox 62">
                <a:extLst>
                  <a:ext uri="{FF2B5EF4-FFF2-40B4-BE49-F238E27FC236}">
                    <a16:creationId xmlns:a16="http://schemas.microsoft.com/office/drawing/2014/main" id="{22B7B572-97AE-4751-BCF1-6DA1C0EFC8B8}"/>
                  </a:ext>
                </a:extLst>
              </p:cNvPr>
              <p:cNvSpPr txBox="1"/>
              <p:nvPr/>
            </p:nvSpPr>
            <p:spPr>
              <a:xfrm>
                <a:off x="4267201" y="5608021"/>
                <a:ext cx="7315199" cy="652424"/>
              </a:xfrm>
              <a:prstGeom prst="rect">
                <a:avLst/>
              </a:prstGeom>
              <a:noFill/>
            </p:spPr>
            <p:txBody>
              <a:bodyPr wrap="square" rtlCol="0">
                <a:spAutoFit/>
              </a:bodyPr>
              <a:lstStyle/>
              <a:p>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Lorem ipsum dolor sit </a:t>
                </a:r>
                <a:r>
                  <a:rPr lang="en-US" sz="2000" dirty="0" err="1">
                    <a:solidFill>
                      <a:schemeClr val="bg1"/>
                    </a:solidFill>
                    <a:latin typeface="Lato" panose="020F0502020204030203" pitchFamily="34" charset="0"/>
                    <a:ea typeface="Lato" panose="020F0502020204030203" pitchFamily="34" charset="0"/>
                    <a:cs typeface="Lato" panose="020F0502020204030203" pitchFamily="34" charset="0"/>
                  </a:rPr>
                  <a:t>amet</a:t>
                </a: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2000" dirty="0" err="1">
                    <a:solidFill>
                      <a:schemeClr val="bg1"/>
                    </a:solidFill>
                    <a:latin typeface="Lato" panose="020F0502020204030203" pitchFamily="34" charset="0"/>
                    <a:ea typeface="Lato" panose="020F0502020204030203" pitchFamily="34" charset="0"/>
                    <a:cs typeface="Lato" panose="020F0502020204030203" pitchFamily="34" charset="0"/>
                  </a:rPr>
                  <a:t>consectetuer</a:t>
                </a: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uk-UA"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4" name="TextBox 63">
                <a:extLst>
                  <a:ext uri="{FF2B5EF4-FFF2-40B4-BE49-F238E27FC236}">
                    <a16:creationId xmlns:a16="http://schemas.microsoft.com/office/drawing/2014/main" id="{2BBCB20F-62A7-496A-A53A-44C7D2A294B3}"/>
                  </a:ext>
                </a:extLst>
              </p:cNvPr>
              <p:cNvSpPr txBox="1"/>
              <p:nvPr/>
            </p:nvSpPr>
            <p:spPr>
              <a:xfrm>
                <a:off x="4267201" y="4961691"/>
                <a:ext cx="5411335" cy="953541"/>
              </a:xfrm>
              <a:prstGeom prst="rect">
                <a:avLst/>
              </a:prstGeom>
              <a:noFill/>
            </p:spPr>
            <p:txBody>
              <a:bodyPr wrap="square" rtlCol="0">
                <a:spAutoFit/>
              </a:bodyPr>
              <a:lstStyle/>
              <a:p>
                <a:r>
                  <a:rPr lang="en-US" sz="3200" dirty="0">
                    <a:solidFill>
                      <a:schemeClr val="bg1"/>
                    </a:solidFill>
                    <a:latin typeface="Lato" panose="020F0502020204030203" pitchFamily="34" charset="0"/>
                    <a:ea typeface="Lato" panose="020F0502020204030203" pitchFamily="34" charset="0"/>
                    <a:cs typeface="Lato" panose="020F0502020204030203" pitchFamily="34" charset="0"/>
                  </a:rPr>
                  <a:t>Title</a:t>
                </a:r>
              </a:p>
            </p:txBody>
          </p:sp>
        </p:grpSp>
        <p:grpSp>
          <p:nvGrpSpPr>
            <p:cNvPr id="65" name="Group 64">
              <a:extLst>
                <a:ext uri="{FF2B5EF4-FFF2-40B4-BE49-F238E27FC236}">
                  <a16:creationId xmlns:a16="http://schemas.microsoft.com/office/drawing/2014/main" id="{9B8EA0D9-6C99-424E-930E-3F0DDC110C8B}"/>
                </a:ext>
              </a:extLst>
            </p:cNvPr>
            <p:cNvGrpSpPr/>
            <p:nvPr userDrawn="1"/>
          </p:nvGrpSpPr>
          <p:grpSpPr>
            <a:xfrm>
              <a:off x="820003" y="5124130"/>
              <a:ext cx="10134600" cy="1600200"/>
              <a:chOff x="1447800" y="6838950"/>
              <a:chExt cx="10134600" cy="1600200"/>
            </a:xfrm>
          </p:grpSpPr>
          <p:sp>
            <p:nvSpPr>
              <p:cNvPr id="66" name="Rectangle 65">
                <a:extLst>
                  <a:ext uri="{FF2B5EF4-FFF2-40B4-BE49-F238E27FC236}">
                    <a16:creationId xmlns:a16="http://schemas.microsoft.com/office/drawing/2014/main" id="{BAC03709-E35E-48F9-9E37-F35118DC0A78}"/>
                  </a:ext>
                </a:extLst>
              </p:cNvPr>
              <p:cNvSpPr/>
              <p:nvPr/>
            </p:nvSpPr>
            <p:spPr>
              <a:xfrm>
                <a:off x="1447800" y="6838950"/>
                <a:ext cx="10134600" cy="1600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67" name="Freeform 103">
                <a:extLst>
                  <a:ext uri="{FF2B5EF4-FFF2-40B4-BE49-F238E27FC236}">
                    <a16:creationId xmlns:a16="http://schemas.microsoft.com/office/drawing/2014/main" id="{7BC24A73-B696-405A-A679-2CEC1140BDD5}"/>
                  </a:ext>
                </a:extLst>
              </p:cNvPr>
              <p:cNvSpPr>
                <a:spLocks noEditPoints="1"/>
              </p:cNvSpPr>
              <p:nvPr/>
            </p:nvSpPr>
            <p:spPr bwMode="auto">
              <a:xfrm>
                <a:off x="2115090" y="7303705"/>
                <a:ext cx="670692" cy="670690"/>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8" name="Isosceles Triangle 67">
                <a:extLst>
                  <a:ext uri="{FF2B5EF4-FFF2-40B4-BE49-F238E27FC236}">
                    <a16:creationId xmlns:a16="http://schemas.microsoft.com/office/drawing/2014/main" id="{1757D5B5-B1F6-4F86-817D-8D6832789A80}"/>
                  </a:ext>
                </a:extLst>
              </p:cNvPr>
              <p:cNvSpPr/>
              <p:nvPr/>
            </p:nvSpPr>
            <p:spPr>
              <a:xfrm rot="5400000">
                <a:off x="3316224" y="7410450"/>
                <a:ext cx="530352" cy="457200"/>
              </a:xfrm>
              <a:prstGeom prst="triangl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69" name="TextBox 68">
                <a:extLst>
                  <a:ext uri="{FF2B5EF4-FFF2-40B4-BE49-F238E27FC236}">
                    <a16:creationId xmlns:a16="http://schemas.microsoft.com/office/drawing/2014/main" id="{5CFC9592-0C33-435E-AAC7-976F7E17B8F1}"/>
                  </a:ext>
                </a:extLst>
              </p:cNvPr>
              <p:cNvSpPr txBox="1"/>
              <p:nvPr/>
            </p:nvSpPr>
            <p:spPr>
              <a:xfrm>
                <a:off x="4267201" y="7608271"/>
                <a:ext cx="7315199" cy="652424"/>
              </a:xfrm>
              <a:prstGeom prst="rect">
                <a:avLst/>
              </a:prstGeom>
              <a:noFill/>
            </p:spPr>
            <p:txBody>
              <a:bodyPr wrap="square" rtlCol="0">
                <a:spAutoFit/>
              </a:bodyPr>
              <a:lstStyle/>
              <a:p>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Lorem ipsum dolor sit </a:t>
                </a:r>
                <a:r>
                  <a:rPr lang="en-US" sz="2000" dirty="0" err="1">
                    <a:solidFill>
                      <a:schemeClr val="bg1"/>
                    </a:solidFill>
                    <a:latin typeface="Lato" panose="020F0502020204030203" pitchFamily="34" charset="0"/>
                    <a:ea typeface="Lato" panose="020F0502020204030203" pitchFamily="34" charset="0"/>
                    <a:cs typeface="Lato" panose="020F0502020204030203" pitchFamily="34" charset="0"/>
                  </a:rPr>
                  <a:t>amet</a:t>
                </a: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2000" dirty="0" err="1">
                    <a:solidFill>
                      <a:schemeClr val="bg1"/>
                    </a:solidFill>
                    <a:latin typeface="Lato" panose="020F0502020204030203" pitchFamily="34" charset="0"/>
                    <a:ea typeface="Lato" panose="020F0502020204030203" pitchFamily="34" charset="0"/>
                    <a:cs typeface="Lato" panose="020F0502020204030203" pitchFamily="34" charset="0"/>
                  </a:rPr>
                  <a:t>consectetuer</a:t>
                </a:r>
                <a:endParaRPr lang="uk-UA" sz="2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0" name="TextBox 69">
                <a:extLst>
                  <a:ext uri="{FF2B5EF4-FFF2-40B4-BE49-F238E27FC236}">
                    <a16:creationId xmlns:a16="http://schemas.microsoft.com/office/drawing/2014/main" id="{D2A71426-CAC8-47BC-850B-74362C601CD3}"/>
                  </a:ext>
                </a:extLst>
              </p:cNvPr>
              <p:cNvSpPr txBox="1"/>
              <p:nvPr/>
            </p:nvSpPr>
            <p:spPr>
              <a:xfrm>
                <a:off x="4267201" y="6961941"/>
                <a:ext cx="5411335" cy="953541"/>
              </a:xfrm>
              <a:prstGeom prst="rect">
                <a:avLst/>
              </a:prstGeom>
              <a:noFill/>
            </p:spPr>
            <p:txBody>
              <a:bodyPr wrap="square" rtlCol="0">
                <a:spAutoFit/>
              </a:bodyPr>
              <a:lstStyle/>
              <a:p>
                <a:r>
                  <a:rPr lang="en-US" sz="3200" dirty="0">
                    <a:solidFill>
                      <a:schemeClr val="bg1"/>
                    </a:solidFill>
                    <a:latin typeface="Lato" panose="020F0502020204030203" pitchFamily="34" charset="0"/>
                    <a:ea typeface="Lato" panose="020F0502020204030203" pitchFamily="34" charset="0"/>
                    <a:cs typeface="Lato" panose="020F0502020204030203" pitchFamily="34" charset="0"/>
                  </a:rPr>
                  <a:t>Title</a:t>
                </a:r>
              </a:p>
            </p:txBody>
          </p:sp>
        </p:grpSp>
      </p:grpSp>
    </p:spTree>
    <p:extLst>
      <p:ext uri="{BB962C8B-B14F-4D97-AF65-F5344CB8AC3E}">
        <p14:creationId xmlns:p14="http://schemas.microsoft.com/office/powerpoint/2010/main" val="1284568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28">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aphicFrame>
        <p:nvGraphicFramePr>
          <p:cNvPr id="5" name="Chart 4">
            <a:extLst>
              <a:ext uri="{FF2B5EF4-FFF2-40B4-BE49-F238E27FC236}">
                <a16:creationId xmlns:a16="http://schemas.microsoft.com/office/drawing/2014/main" id="{478A3B59-10DE-421D-95F1-9918880FD8B6}"/>
              </a:ext>
            </a:extLst>
          </p:cNvPr>
          <p:cNvGraphicFramePr/>
          <p:nvPr userDrawn="1">
            <p:extLst>
              <p:ext uri="{D42A27DB-BD31-4B8C-83A1-F6EECF244321}">
                <p14:modId xmlns:p14="http://schemas.microsoft.com/office/powerpoint/2010/main" val="2222597151"/>
              </p:ext>
            </p:extLst>
          </p:nvPr>
        </p:nvGraphicFramePr>
        <p:xfrm>
          <a:off x="329832" y="2081658"/>
          <a:ext cx="11532335" cy="4439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346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1250"/>
                                        <p:tgtEl>
                                          <p:spTgt spid="5">
                                            <p:graphicEl>
                                              <a:chart seriesIdx="-3" categoryIdx="-3" bldStep="gridLegend"/>
                                            </p:graphicEl>
                                          </p:spTgt>
                                        </p:tgtEl>
                                      </p:cBhvr>
                                    </p:animEffect>
                                    <p:anim calcmode="lin" valueType="num">
                                      <p:cBhvr>
                                        <p:cTn id="8" dur="125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125" decel="100000" fill="hold"/>
                                        <p:tgtEl>
                                          <p:spTgt spid="5">
                                            <p:graphicEl>
                                              <a:chart seriesIdx="-3" categoryIdx="-3" bldStep="gridLegend"/>
                                            </p:graphicEl>
                                          </p:spTgt>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graphicEl>
                                              <a:chart seriesIdx="-3" categoryIdx="-3" bldStep="gridLegend"/>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
                                  </p:stCondLst>
                                  <p:childTnLst>
                                    <p:set>
                                      <p:cBhvr>
                                        <p:cTn id="12"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3" dur="1250"/>
                                        <p:tgtEl>
                                          <p:spTgt spid="5">
                                            <p:graphicEl>
                                              <a:chart seriesIdx="-4" categoryIdx="0" bldStep="category"/>
                                            </p:graphicEl>
                                          </p:spTgt>
                                        </p:tgtEl>
                                      </p:cBhvr>
                                    </p:animEffect>
                                    <p:anim calcmode="lin" valueType="num">
                                      <p:cBhvr>
                                        <p:cTn id="14" dur="1250" fill="hold"/>
                                        <p:tgtEl>
                                          <p:spTgt spid="5">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15" dur="1125" decel="100000" fill="hold"/>
                                        <p:tgtEl>
                                          <p:spTgt spid="5">
                                            <p:graphicEl>
                                              <a:chart seriesIdx="-4" categoryIdx="0" bldStep="category"/>
                                            </p:graphicEl>
                                          </p:spTgt>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5">
                                            <p:graphicEl>
                                              <a:chart seriesIdx="-4" categoryIdx="0" bldStep="category"/>
                                            </p:graphic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00"/>
                                  </p:stCondLst>
                                  <p:childTnLst>
                                    <p:set>
                                      <p:cBhvr>
                                        <p:cTn id="18"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9" dur="1250"/>
                                        <p:tgtEl>
                                          <p:spTgt spid="5">
                                            <p:graphicEl>
                                              <a:chart seriesIdx="-4" categoryIdx="1" bldStep="category"/>
                                            </p:graphicEl>
                                          </p:spTgt>
                                        </p:tgtEl>
                                      </p:cBhvr>
                                    </p:animEffect>
                                    <p:anim calcmode="lin" valueType="num">
                                      <p:cBhvr>
                                        <p:cTn id="20" dur="1250" fill="hold"/>
                                        <p:tgtEl>
                                          <p:spTgt spid="5">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21" dur="1125" decel="100000" fill="hold"/>
                                        <p:tgtEl>
                                          <p:spTgt spid="5">
                                            <p:graphicEl>
                                              <a:chart seriesIdx="-4" categoryIdx="1" bldStep="category"/>
                                            </p:graphicEl>
                                          </p:spTgt>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5">
                                            <p:graphicEl>
                                              <a:chart seriesIdx="-4" categoryIdx="1" bldStep="category"/>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5" dur="1250"/>
                                        <p:tgtEl>
                                          <p:spTgt spid="5">
                                            <p:graphicEl>
                                              <a:chart seriesIdx="-4" categoryIdx="2" bldStep="category"/>
                                            </p:graphicEl>
                                          </p:spTgt>
                                        </p:tgtEl>
                                      </p:cBhvr>
                                    </p:animEffect>
                                    <p:anim calcmode="lin" valueType="num">
                                      <p:cBhvr>
                                        <p:cTn id="26" dur="1250" fill="hold"/>
                                        <p:tgtEl>
                                          <p:spTgt spid="5">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27" dur="1125" decel="100000" fill="hold"/>
                                        <p:tgtEl>
                                          <p:spTgt spid="5">
                                            <p:graphicEl>
                                              <a:chart seriesIdx="-4" categoryIdx="2" bldStep="category"/>
                                            </p:graphicEl>
                                          </p:spTgt>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5">
                                            <p:graphicEl>
                                              <a:chart seriesIdx="-4" categoryIdx="2" bldStep="category"/>
                                            </p:graphic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400"/>
                                  </p:stCondLst>
                                  <p:childTnLst>
                                    <p:set>
                                      <p:cBhvr>
                                        <p:cTn id="30"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31" dur="1250"/>
                                        <p:tgtEl>
                                          <p:spTgt spid="5">
                                            <p:graphicEl>
                                              <a:chart seriesIdx="-4" categoryIdx="3" bldStep="category"/>
                                            </p:graphicEl>
                                          </p:spTgt>
                                        </p:tgtEl>
                                      </p:cBhvr>
                                    </p:animEffect>
                                    <p:anim calcmode="lin" valueType="num">
                                      <p:cBhvr>
                                        <p:cTn id="32" dur="1250" fill="hold"/>
                                        <p:tgtEl>
                                          <p:spTgt spid="5">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33" dur="1125" decel="100000" fill="hold"/>
                                        <p:tgtEl>
                                          <p:spTgt spid="5">
                                            <p:graphicEl>
                                              <a:chart seriesIdx="-4" categoryIdx="3" bldStep="category"/>
                                            </p:graphicEl>
                                          </p:spTgt>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5">
                                            <p:graphicEl>
                                              <a:chart seriesIdx="-4" categoryIdx="3" bldStep="category"/>
                                            </p:graphic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500"/>
                                  </p:stCondLst>
                                  <p:childTnLst>
                                    <p:set>
                                      <p:cBhvr>
                                        <p:cTn id="36"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37" dur="1250"/>
                                        <p:tgtEl>
                                          <p:spTgt spid="5">
                                            <p:graphicEl>
                                              <a:chart seriesIdx="-4" categoryIdx="4" bldStep="category"/>
                                            </p:graphicEl>
                                          </p:spTgt>
                                        </p:tgtEl>
                                      </p:cBhvr>
                                    </p:animEffect>
                                    <p:anim calcmode="lin" valueType="num">
                                      <p:cBhvr>
                                        <p:cTn id="38" dur="1250" fill="hold"/>
                                        <p:tgtEl>
                                          <p:spTgt spid="5">
                                            <p:graphicEl>
                                              <a:chart seriesIdx="-4" categoryIdx="4" bldStep="category"/>
                                            </p:graphicEl>
                                          </p:spTgt>
                                        </p:tgtEl>
                                        <p:attrNameLst>
                                          <p:attrName>ppt_x</p:attrName>
                                        </p:attrNameLst>
                                      </p:cBhvr>
                                      <p:tavLst>
                                        <p:tav tm="0">
                                          <p:val>
                                            <p:strVal val="#ppt_x"/>
                                          </p:val>
                                        </p:tav>
                                        <p:tav tm="100000">
                                          <p:val>
                                            <p:strVal val="#ppt_x"/>
                                          </p:val>
                                        </p:tav>
                                      </p:tavLst>
                                    </p:anim>
                                    <p:anim calcmode="lin" valueType="num">
                                      <p:cBhvr>
                                        <p:cTn id="39" dur="1125" decel="100000" fill="hold"/>
                                        <p:tgtEl>
                                          <p:spTgt spid="5">
                                            <p:graphicEl>
                                              <a:chart seriesIdx="-4" categoryIdx="4" bldStep="category"/>
                                            </p:graphicEl>
                                          </p:spTgt>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5">
                                            <p:graphicEl>
                                              <a:chart seriesIdx="-4" categoryIdx="4" bldStep="category"/>
                                            </p:graphic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600"/>
                                  </p:stCondLst>
                                  <p:childTnLst>
                                    <p:set>
                                      <p:cBhvr>
                                        <p:cTn id="42"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43" dur="1250"/>
                                        <p:tgtEl>
                                          <p:spTgt spid="5">
                                            <p:graphicEl>
                                              <a:chart seriesIdx="-4" categoryIdx="5" bldStep="category"/>
                                            </p:graphicEl>
                                          </p:spTgt>
                                        </p:tgtEl>
                                      </p:cBhvr>
                                    </p:animEffect>
                                    <p:anim calcmode="lin" valueType="num">
                                      <p:cBhvr>
                                        <p:cTn id="44" dur="1250" fill="hold"/>
                                        <p:tgtEl>
                                          <p:spTgt spid="5">
                                            <p:graphicEl>
                                              <a:chart seriesIdx="-4" categoryIdx="5" bldStep="category"/>
                                            </p:graphicEl>
                                          </p:spTgt>
                                        </p:tgtEl>
                                        <p:attrNameLst>
                                          <p:attrName>ppt_x</p:attrName>
                                        </p:attrNameLst>
                                      </p:cBhvr>
                                      <p:tavLst>
                                        <p:tav tm="0">
                                          <p:val>
                                            <p:strVal val="#ppt_x"/>
                                          </p:val>
                                        </p:tav>
                                        <p:tav tm="100000">
                                          <p:val>
                                            <p:strVal val="#ppt_x"/>
                                          </p:val>
                                        </p:tav>
                                      </p:tavLst>
                                    </p:anim>
                                    <p:anim calcmode="lin" valueType="num">
                                      <p:cBhvr>
                                        <p:cTn id="45" dur="1125" decel="100000" fill="hold"/>
                                        <p:tgtEl>
                                          <p:spTgt spid="5">
                                            <p:graphicEl>
                                              <a:chart seriesIdx="-4" categoryIdx="5" bldStep="category"/>
                                            </p:graphicEl>
                                          </p:spTgt>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5">
                                            <p:graphicEl>
                                              <a:chart seriesIdx="-4" categoryIdx="5" bldStep="category"/>
                                            </p:graphic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700"/>
                                  </p:stCondLst>
                                  <p:childTnLst>
                                    <p:set>
                                      <p:cBhvr>
                                        <p:cTn id="48"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49" dur="1250"/>
                                        <p:tgtEl>
                                          <p:spTgt spid="5">
                                            <p:graphicEl>
                                              <a:chart seriesIdx="-4" categoryIdx="6" bldStep="category"/>
                                            </p:graphicEl>
                                          </p:spTgt>
                                        </p:tgtEl>
                                      </p:cBhvr>
                                    </p:animEffect>
                                    <p:anim calcmode="lin" valueType="num">
                                      <p:cBhvr>
                                        <p:cTn id="50" dur="1250" fill="hold"/>
                                        <p:tgtEl>
                                          <p:spTgt spid="5">
                                            <p:graphicEl>
                                              <a:chart seriesIdx="-4" categoryIdx="6" bldStep="category"/>
                                            </p:graphicEl>
                                          </p:spTgt>
                                        </p:tgtEl>
                                        <p:attrNameLst>
                                          <p:attrName>ppt_x</p:attrName>
                                        </p:attrNameLst>
                                      </p:cBhvr>
                                      <p:tavLst>
                                        <p:tav tm="0">
                                          <p:val>
                                            <p:strVal val="#ppt_x"/>
                                          </p:val>
                                        </p:tav>
                                        <p:tav tm="100000">
                                          <p:val>
                                            <p:strVal val="#ppt_x"/>
                                          </p:val>
                                        </p:tav>
                                      </p:tavLst>
                                    </p:anim>
                                    <p:anim calcmode="lin" valueType="num">
                                      <p:cBhvr>
                                        <p:cTn id="51" dur="1125" decel="100000" fill="hold"/>
                                        <p:tgtEl>
                                          <p:spTgt spid="5">
                                            <p:graphicEl>
                                              <a:chart seriesIdx="-4" categoryIdx="6" bldStep="category"/>
                                            </p:graphicEl>
                                          </p:spTgt>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5">
                                            <p:graphicEl>
                                              <a:chart seriesIdx="-4" categoryIdx="6" bldStep="category"/>
                                            </p:graphic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800"/>
                                  </p:stCondLst>
                                  <p:childTnLst>
                                    <p:set>
                                      <p:cBhvr>
                                        <p:cTn id="54"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fade">
                                      <p:cBhvr>
                                        <p:cTn id="55" dur="1250"/>
                                        <p:tgtEl>
                                          <p:spTgt spid="5">
                                            <p:graphicEl>
                                              <a:chart seriesIdx="-4" categoryIdx="7" bldStep="category"/>
                                            </p:graphicEl>
                                          </p:spTgt>
                                        </p:tgtEl>
                                      </p:cBhvr>
                                    </p:animEffect>
                                    <p:anim calcmode="lin" valueType="num">
                                      <p:cBhvr>
                                        <p:cTn id="56" dur="1250" fill="hold"/>
                                        <p:tgtEl>
                                          <p:spTgt spid="5">
                                            <p:graphicEl>
                                              <a:chart seriesIdx="-4" categoryIdx="7" bldStep="category"/>
                                            </p:graphicEl>
                                          </p:spTgt>
                                        </p:tgtEl>
                                        <p:attrNameLst>
                                          <p:attrName>ppt_x</p:attrName>
                                        </p:attrNameLst>
                                      </p:cBhvr>
                                      <p:tavLst>
                                        <p:tav tm="0">
                                          <p:val>
                                            <p:strVal val="#ppt_x"/>
                                          </p:val>
                                        </p:tav>
                                        <p:tav tm="100000">
                                          <p:val>
                                            <p:strVal val="#ppt_x"/>
                                          </p:val>
                                        </p:tav>
                                      </p:tavLst>
                                    </p:anim>
                                    <p:anim calcmode="lin" valueType="num">
                                      <p:cBhvr>
                                        <p:cTn id="57" dur="1125" decel="100000" fill="hold"/>
                                        <p:tgtEl>
                                          <p:spTgt spid="5">
                                            <p:graphicEl>
                                              <a:chart seriesIdx="-4" categoryIdx="7" bldStep="category"/>
                                            </p:graphicEl>
                                          </p:spTgt>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5">
                                            <p:graphicEl>
                                              <a:chart seriesIdx="-4" categoryIdx="7" bldStep="category"/>
                                            </p:graphic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900"/>
                                  </p:stCondLst>
                                  <p:childTnLst>
                                    <p:set>
                                      <p:cBhvr>
                                        <p:cTn id="60"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fade">
                                      <p:cBhvr>
                                        <p:cTn id="61" dur="1250"/>
                                        <p:tgtEl>
                                          <p:spTgt spid="5">
                                            <p:graphicEl>
                                              <a:chart seriesIdx="-4" categoryIdx="8" bldStep="category"/>
                                            </p:graphicEl>
                                          </p:spTgt>
                                        </p:tgtEl>
                                      </p:cBhvr>
                                    </p:animEffect>
                                    <p:anim calcmode="lin" valueType="num">
                                      <p:cBhvr>
                                        <p:cTn id="62" dur="1250" fill="hold"/>
                                        <p:tgtEl>
                                          <p:spTgt spid="5">
                                            <p:graphicEl>
                                              <a:chart seriesIdx="-4" categoryIdx="8" bldStep="category"/>
                                            </p:graphicEl>
                                          </p:spTgt>
                                        </p:tgtEl>
                                        <p:attrNameLst>
                                          <p:attrName>ppt_x</p:attrName>
                                        </p:attrNameLst>
                                      </p:cBhvr>
                                      <p:tavLst>
                                        <p:tav tm="0">
                                          <p:val>
                                            <p:strVal val="#ppt_x"/>
                                          </p:val>
                                        </p:tav>
                                        <p:tav tm="100000">
                                          <p:val>
                                            <p:strVal val="#ppt_x"/>
                                          </p:val>
                                        </p:tav>
                                      </p:tavLst>
                                    </p:anim>
                                    <p:anim calcmode="lin" valueType="num">
                                      <p:cBhvr>
                                        <p:cTn id="63" dur="1125" decel="100000" fill="hold"/>
                                        <p:tgtEl>
                                          <p:spTgt spid="5">
                                            <p:graphicEl>
                                              <a:chart seriesIdx="-4" categoryIdx="8" bldStep="category"/>
                                            </p:graphicEl>
                                          </p:spTgt>
                                        </p:tgtEl>
                                        <p:attrNameLst>
                                          <p:attrName>ppt_y</p:attrName>
                                        </p:attrNameLst>
                                      </p:cBhvr>
                                      <p:tavLst>
                                        <p:tav tm="0">
                                          <p:val>
                                            <p:strVal val="#ppt_y+1"/>
                                          </p:val>
                                        </p:tav>
                                        <p:tav tm="100000">
                                          <p:val>
                                            <p:strVal val="#ppt_y-.03"/>
                                          </p:val>
                                        </p:tav>
                                      </p:tavLst>
                                    </p:anim>
                                    <p:anim calcmode="lin" valueType="num">
                                      <p:cBhvr>
                                        <p:cTn id="64" dur="125" accel="100000" fill="hold">
                                          <p:stCondLst>
                                            <p:cond delay="1125"/>
                                          </p:stCondLst>
                                        </p:cTn>
                                        <p:tgtEl>
                                          <p:spTgt spid="5">
                                            <p:graphicEl>
                                              <a:chart seriesIdx="-4" categoryIdx="8" bldStep="category"/>
                                            </p:graphic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1000"/>
                                  </p:stCondLst>
                                  <p:childTnLst>
                                    <p:set>
                                      <p:cBhvr>
                                        <p:cTn id="66" dur="1" fill="hold">
                                          <p:stCondLst>
                                            <p:cond delay="0"/>
                                          </p:stCondLst>
                                        </p:cTn>
                                        <p:tgtEl>
                                          <p:spTgt spid="5">
                                            <p:graphicEl>
                                              <a:chart seriesIdx="-4" categoryIdx="9" bldStep="category"/>
                                            </p:graphicEl>
                                          </p:spTgt>
                                        </p:tgtEl>
                                        <p:attrNameLst>
                                          <p:attrName>style.visibility</p:attrName>
                                        </p:attrNameLst>
                                      </p:cBhvr>
                                      <p:to>
                                        <p:strVal val="visible"/>
                                      </p:to>
                                    </p:set>
                                    <p:animEffect transition="in" filter="fade">
                                      <p:cBhvr>
                                        <p:cTn id="67" dur="1250"/>
                                        <p:tgtEl>
                                          <p:spTgt spid="5">
                                            <p:graphicEl>
                                              <a:chart seriesIdx="-4" categoryIdx="9" bldStep="category"/>
                                            </p:graphicEl>
                                          </p:spTgt>
                                        </p:tgtEl>
                                      </p:cBhvr>
                                    </p:animEffect>
                                    <p:anim calcmode="lin" valueType="num">
                                      <p:cBhvr>
                                        <p:cTn id="68" dur="1250" fill="hold"/>
                                        <p:tgtEl>
                                          <p:spTgt spid="5">
                                            <p:graphicEl>
                                              <a:chart seriesIdx="-4" categoryIdx="9" bldStep="category"/>
                                            </p:graphicEl>
                                          </p:spTgt>
                                        </p:tgtEl>
                                        <p:attrNameLst>
                                          <p:attrName>ppt_x</p:attrName>
                                        </p:attrNameLst>
                                      </p:cBhvr>
                                      <p:tavLst>
                                        <p:tav tm="0">
                                          <p:val>
                                            <p:strVal val="#ppt_x"/>
                                          </p:val>
                                        </p:tav>
                                        <p:tav tm="100000">
                                          <p:val>
                                            <p:strVal val="#ppt_x"/>
                                          </p:val>
                                        </p:tav>
                                      </p:tavLst>
                                    </p:anim>
                                    <p:anim calcmode="lin" valueType="num">
                                      <p:cBhvr>
                                        <p:cTn id="69" dur="1125" decel="100000" fill="hold"/>
                                        <p:tgtEl>
                                          <p:spTgt spid="5">
                                            <p:graphicEl>
                                              <a:chart seriesIdx="-4" categoryIdx="9" bldStep="category"/>
                                            </p:graphicEl>
                                          </p:spTgt>
                                        </p:tgtEl>
                                        <p:attrNameLst>
                                          <p:attrName>ppt_y</p:attrName>
                                        </p:attrNameLst>
                                      </p:cBhvr>
                                      <p:tavLst>
                                        <p:tav tm="0">
                                          <p:val>
                                            <p:strVal val="#ppt_y+1"/>
                                          </p:val>
                                        </p:tav>
                                        <p:tav tm="100000">
                                          <p:val>
                                            <p:strVal val="#ppt_y-.03"/>
                                          </p:val>
                                        </p:tav>
                                      </p:tavLst>
                                    </p:anim>
                                    <p:anim calcmode="lin" valueType="num">
                                      <p:cBhvr>
                                        <p:cTn id="70" dur="125" accel="100000" fill="hold">
                                          <p:stCondLst>
                                            <p:cond delay="1125"/>
                                          </p:stCondLst>
                                        </p:cTn>
                                        <p:tgtEl>
                                          <p:spTgt spid="5">
                                            <p:graphicEl>
                                              <a:chart seriesIdx="-4" categoryIdx="9" bldStep="category"/>
                                            </p:graphicEl>
                                          </p:spTgt>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1100"/>
                                  </p:stCondLst>
                                  <p:childTnLst>
                                    <p:set>
                                      <p:cBhvr>
                                        <p:cTn id="72" dur="1" fill="hold">
                                          <p:stCondLst>
                                            <p:cond delay="0"/>
                                          </p:stCondLst>
                                        </p:cTn>
                                        <p:tgtEl>
                                          <p:spTgt spid="5">
                                            <p:graphicEl>
                                              <a:chart seriesIdx="-4" categoryIdx="10" bldStep="category"/>
                                            </p:graphicEl>
                                          </p:spTgt>
                                        </p:tgtEl>
                                        <p:attrNameLst>
                                          <p:attrName>style.visibility</p:attrName>
                                        </p:attrNameLst>
                                      </p:cBhvr>
                                      <p:to>
                                        <p:strVal val="visible"/>
                                      </p:to>
                                    </p:set>
                                    <p:animEffect transition="in" filter="fade">
                                      <p:cBhvr>
                                        <p:cTn id="73" dur="1250"/>
                                        <p:tgtEl>
                                          <p:spTgt spid="5">
                                            <p:graphicEl>
                                              <a:chart seriesIdx="-4" categoryIdx="10" bldStep="category"/>
                                            </p:graphicEl>
                                          </p:spTgt>
                                        </p:tgtEl>
                                      </p:cBhvr>
                                    </p:animEffect>
                                    <p:anim calcmode="lin" valueType="num">
                                      <p:cBhvr>
                                        <p:cTn id="74" dur="1250" fill="hold"/>
                                        <p:tgtEl>
                                          <p:spTgt spid="5">
                                            <p:graphicEl>
                                              <a:chart seriesIdx="-4" categoryIdx="10" bldStep="category"/>
                                            </p:graphicEl>
                                          </p:spTgt>
                                        </p:tgtEl>
                                        <p:attrNameLst>
                                          <p:attrName>ppt_x</p:attrName>
                                        </p:attrNameLst>
                                      </p:cBhvr>
                                      <p:tavLst>
                                        <p:tav tm="0">
                                          <p:val>
                                            <p:strVal val="#ppt_x"/>
                                          </p:val>
                                        </p:tav>
                                        <p:tav tm="100000">
                                          <p:val>
                                            <p:strVal val="#ppt_x"/>
                                          </p:val>
                                        </p:tav>
                                      </p:tavLst>
                                    </p:anim>
                                    <p:anim calcmode="lin" valueType="num">
                                      <p:cBhvr>
                                        <p:cTn id="75" dur="1125" decel="100000" fill="hold"/>
                                        <p:tgtEl>
                                          <p:spTgt spid="5">
                                            <p:graphicEl>
                                              <a:chart seriesIdx="-4" categoryIdx="10" bldStep="category"/>
                                            </p:graphicEl>
                                          </p:spTgt>
                                        </p:tgtEl>
                                        <p:attrNameLst>
                                          <p:attrName>ppt_y</p:attrName>
                                        </p:attrNameLst>
                                      </p:cBhvr>
                                      <p:tavLst>
                                        <p:tav tm="0">
                                          <p:val>
                                            <p:strVal val="#ppt_y+1"/>
                                          </p:val>
                                        </p:tav>
                                        <p:tav tm="100000">
                                          <p:val>
                                            <p:strVal val="#ppt_y-.03"/>
                                          </p:val>
                                        </p:tav>
                                      </p:tavLst>
                                    </p:anim>
                                    <p:anim calcmode="lin" valueType="num">
                                      <p:cBhvr>
                                        <p:cTn id="76" dur="125" accel="100000" fill="hold">
                                          <p:stCondLst>
                                            <p:cond delay="1125"/>
                                          </p:stCondLst>
                                        </p:cTn>
                                        <p:tgtEl>
                                          <p:spTgt spid="5">
                                            <p:graphicEl>
                                              <a:chart seriesIdx="-4" categoryIdx="10" bldStep="category"/>
                                            </p:graphic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1200"/>
                                  </p:stCondLst>
                                  <p:childTnLst>
                                    <p:set>
                                      <p:cBhvr>
                                        <p:cTn id="78" dur="1" fill="hold">
                                          <p:stCondLst>
                                            <p:cond delay="0"/>
                                          </p:stCondLst>
                                        </p:cTn>
                                        <p:tgtEl>
                                          <p:spTgt spid="5">
                                            <p:graphicEl>
                                              <a:chart seriesIdx="-4" categoryIdx="11" bldStep="category"/>
                                            </p:graphicEl>
                                          </p:spTgt>
                                        </p:tgtEl>
                                        <p:attrNameLst>
                                          <p:attrName>style.visibility</p:attrName>
                                        </p:attrNameLst>
                                      </p:cBhvr>
                                      <p:to>
                                        <p:strVal val="visible"/>
                                      </p:to>
                                    </p:set>
                                    <p:animEffect transition="in" filter="fade">
                                      <p:cBhvr>
                                        <p:cTn id="79" dur="1250"/>
                                        <p:tgtEl>
                                          <p:spTgt spid="5">
                                            <p:graphicEl>
                                              <a:chart seriesIdx="-4" categoryIdx="11" bldStep="category"/>
                                            </p:graphicEl>
                                          </p:spTgt>
                                        </p:tgtEl>
                                      </p:cBhvr>
                                    </p:animEffect>
                                    <p:anim calcmode="lin" valueType="num">
                                      <p:cBhvr>
                                        <p:cTn id="80" dur="1250" fill="hold"/>
                                        <p:tgtEl>
                                          <p:spTgt spid="5">
                                            <p:graphicEl>
                                              <a:chart seriesIdx="-4" categoryIdx="11" bldStep="category"/>
                                            </p:graphicEl>
                                          </p:spTgt>
                                        </p:tgtEl>
                                        <p:attrNameLst>
                                          <p:attrName>ppt_x</p:attrName>
                                        </p:attrNameLst>
                                      </p:cBhvr>
                                      <p:tavLst>
                                        <p:tav tm="0">
                                          <p:val>
                                            <p:strVal val="#ppt_x"/>
                                          </p:val>
                                        </p:tav>
                                        <p:tav tm="100000">
                                          <p:val>
                                            <p:strVal val="#ppt_x"/>
                                          </p:val>
                                        </p:tav>
                                      </p:tavLst>
                                    </p:anim>
                                    <p:anim calcmode="lin" valueType="num">
                                      <p:cBhvr>
                                        <p:cTn id="81" dur="1125" decel="100000" fill="hold"/>
                                        <p:tgtEl>
                                          <p:spTgt spid="5">
                                            <p:graphicEl>
                                              <a:chart seriesIdx="-4" categoryIdx="11" bldStep="category"/>
                                            </p:graphicEl>
                                          </p:spTgt>
                                        </p:tgtEl>
                                        <p:attrNameLst>
                                          <p:attrName>ppt_y</p:attrName>
                                        </p:attrNameLst>
                                      </p:cBhvr>
                                      <p:tavLst>
                                        <p:tav tm="0">
                                          <p:val>
                                            <p:strVal val="#ppt_y+1"/>
                                          </p:val>
                                        </p:tav>
                                        <p:tav tm="100000">
                                          <p:val>
                                            <p:strVal val="#ppt_y-.03"/>
                                          </p:val>
                                        </p:tav>
                                      </p:tavLst>
                                    </p:anim>
                                    <p:anim calcmode="lin" valueType="num">
                                      <p:cBhvr>
                                        <p:cTn id="82" dur="125" accel="100000" fill="hold">
                                          <p:stCondLst>
                                            <p:cond delay="1125"/>
                                          </p:stCondLst>
                                        </p:cTn>
                                        <p:tgtEl>
                                          <p:spTgt spid="5">
                                            <p:graphicEl>
                                              <a:chart seriesIdx="-4" categoryIdx="11" bldStep="category"/>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29">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5" name="Freeform 29">
            <a:extLst>
              <a:ext uri="{FF2B5EF4-FFF2-40B4-BE49-F238E27FC236}">
                <a16:creationId xmlns:a16="http://schemas.microsoft.com/office/drawing/2014/main" id="{D5DDE841-5E8E-4B1A-B5D6-EF4CD4020968}"/>
              </a:ext>
            </a:extLst>
          </p:cNvPr>
          <p:cNvSpPr>
            <a:spLocks noEditPoints="1"/>
          </p:cNvSpPr>
          <p:nvPr userDrawn="1"/>
        </p:nvSpPr>
        <p:spPr bwMode="auto">
          <a:xfrm>
            <a:off x="7576242" y="1955611"/>
            <a:ext cx="702801" cy="70280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 name="Freeform 89">
            <a:extLst>
              <a:ext uri="{FF2B5EF4-FFF2-40B4-BE49-F238E27FC236}">
                <a16:creationId xmlns:a16="http://schemas.microsoft.com/office/drawing/2014/main" id="{3D2128B2-58E2-48C1-BDA4-D5A74E035A86}"/>
              </a:ext>
            </a:extLst>
          </p:cNvPr>
          <p:cNvSpPr>
            <a:spLocks noEditPoints="1"/>
          </p:cNvSpPr>
          <p:nvPr userDrawn="1"/>
        </p:nvSpPr>
        <p:spPr bwMode="auto">
          <a:xfrm>
            <a:off x="7590444" y="4195216"/>
            <a:ext cx="674396" cy="689378"/>
          </a:xfrm>
          <a:custGeom>
            <a:avLst/>
            <a:gdLst>
              <a:gd name="T0" fmla="*/ 132 w 176"/>
              <a:gd name="T1" fmla="*/ 84 h 176"/>
              <a:gd name="T2" fmla="*/ 92 w 176"/>
              <a:gd name="T3" fmla="*/ 84 h 176"/>
              <a:gd name="T4" fmla="*/ 92 w 176"/>
              <a:gd name="T5" fmla="*/ 44 h 176"/>
              <a:gd name="T6" fmla="*/ 88 w 176"/>
              <a:gd name="T7" fmla="*/ 40 h 176"/>
              <a:gd name="T8" fmla="*/ 84 w 176"/>
              <a:gd name="T9" fmla="*/ 44 h 176"/>
              <a:gd name="T10" fmla="*/ 84 w 176"/>
              <a:gd name="T11" fmla="*/ 84 h 176"/>
              <a:gd name="T12" fmla="*/ 44 w 176"/>
              <a:gd name="T13" fmla="*/ 84 h 176"/>
              <a:gd name="T14" fmla="*/ 40 w 176"/>
              <a:gd name="T15" fmla="*/ 88 h 176"/>
              <a:gd name="T16" fmla="*/ 44 w 176"/>
              <a:gd name="T17" fmla="*/ 92 h 176"/>
              <a:gd name="T18" fmla="*/ 84 w 176"/>
              <a:gd name="T19" fmla="*/ 92 h 176"/>
              <a:gd name="T20" fmla="*/ 84 w 176"/>
              <a:gd name="T21" fmla="*/ 132 h 176"/>
              <a:gd name="T22" fmla="*/ 88 w 176"/>
              <a:gd name="T23" fmla="*/ 136 h 176"/>
              <a:gd name="T24" fmla="*/ 92 w 176"/>
              <a:gd name="T25" fmla="*/ 132 h 176"/>
              <a:gd name="T26" fmla="*/ 92 w 176"/>
              <a:gd name="T27" fmla="*/ 92 h 176"/>
              <a:gd name="T28" fmla="*/ 132 w 176"/>
              <a:gd name="T29" fmla="*/ 92 h 176"/>
              <a:gd name="T30" fmla="*/ 136 w 176"/>
              <a:gd name="T31" fmla="*/ 88 h 176"/>
              <a:gd name="T32" fmla="*/ 132 w 176"/>
              <a:gd name="T33" fmla="*/ 84 h 176"/>
              <a:gd name="T34" fmla="*/ 88 w 176"/>
              <a:gd name="T35" fmla="*/ 0 h 176"/>
              <a:gd name="T36" fmla="*/ 0 w 176"/>
              <a:gd name="T37" fmla="*/ 88 h 176"/>
              <a:gd name="T38" fmla="*/ 88 w 176"/>
              <a:gd name="T39" fmla="*/ 176 h 176"/>
              <a:gd name="T40" fmla="*/ 176 w 176"/>
              <a:gd name="T41" fmla="*/ 88 h 176"/>
              <a:gd name="T42" fmla="*/ 88 w 176"/>
              <a:gd name="T43" fmla="*/ 0 h 176"/>
              <a:gd name="T44" fmla="*/ 88 w 176"/>
              <a:gd name="T45" fmla="*/ 168 h 176"/>
              <a:gd name="T46" fmla="*/ 8 w 176"/>
              <a:gd name="T47" fmla="*/ 88 h 176"/>
              <a:gd name="T48" fmla="*/ 88 w 176"/>
              <a:gd name="T49" fmla="*/ 8 h 176"/>
              <a:gd name="T50" fmla="*/ 168 w 176"/>
              <a:gd name="T51" fmla="*/ 88 h 176"/>
              <a:gd name="T52" fmla="*/ 88 w 176"/>
              <a:gd name="T5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132" y="84"/>
                </a:moveTo>
                <a:cubicBezTo>
                  <a:pt x="92" y="84"/>
                  <a:pt x="92" y="84"/>
                  <a:pt x="92" y="84"/>
                </a:cubicBezTo>
                <a:cubicBezTo>
                  <a:pt x="92" y="44"/>
                  <a:pt x="92" y="44"/>
                  <a:pt x="92" y="44"/>
                </a:cubicBezTo>
                <a:cubicBezTo>
                  <a:pt x="92" y="42"/>
                  <a:pt x="90" y="40"/>
                  <a:pt x="88" y="40"/>
                </a:cubicBezTo>
                <a:cubicBezTo>
                  <a:pt x="86" y="40"/>
                  <a:pt x="84" y="42"/>
                  <a:pt x="84" y="44"/>
                </a:cubicBezTo>
                <a:cubicBezTo>
                  <a:pt x="84" y="84"/>
                  <a:pt x="84" y="84"/>
                  <a:pt x="84" y="84"/>
                </a:cubicBezTo>
                <a:cubicBezTo>
                  <a:pt x="44" y="84"/>
                  <a:pt x="44" y="84"/>
                  <a:pt x="44" y="84"/>
                </a:cubicBezTo>
                <a:cubicBezTo>
                  <a:pt x="42" y="84"/>
                  <a:pt x="40" y="86"/>
                  <a:pt x="40" y="88"/>
                </a:cubicBezTo>
                <a:cubicBezTo>
                  <a:pt x="40" y="90"/>
                  <a:pt x="42" y="92"/>
                  <a:pt x="44" y="92"/>
                </a:cubicBezTo>
                <a:cubicBezTo>
                  <a:pt x="84" y="92"/>
                  <a:pt x="84" y="92"/>
                  <a:pt x="84" y="92"/>
                </a:cubicBezTo>
                <a:cubicBezTo>
                  <a:pt x="84" y="132"/>
                  <a:pt x="84" y="132"/>
                  <a:pt x="84" y="132"/>
                </a:cubicBezTo>
                <a:cubicBezTo>
                  <a:pt x="84" y="134"/>
                  <a:pt x="86" y="136"/>
                  <a:pt x="88" y="136"/>
                </a:cubicBezTo>
                <a:cubicBezTo>
                  <a:pt x="90" y="136"/>
                  <a:pt x="92" y="134"/>
                  <a:pt x="92" y="132"/>
                </a:cubicBezTo>
                <a:cubicBezTo>
                  <a:pt x="92" y="92"/>
                  <a:pt x="92" y="92"/>
                  <a:pt x="92" y="92"/>
                </a:cubicBezTo>
                <a:cubicBezTo>
                  <a:pt x="132" y="92"/>
                  <a:pt x="132" y="92"/>
                  <a:pt x="132" y="92"/>
                </a:cubicBezTo>
                <a:cubicBezTo>
                  <a:pt x="134" y="92"/>
                  <a:pt x="136" y="90"/>
                  <a:pt x="136" y="88"/>
                </a:cubicBezTo>
                <a:cubicBezTo>
                  <a:pt x="136" y="86"/>
                  <a:pt x="134" y="84"/>
                  <a:pt x="132" y="84"/>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7" name="Text Placeholder 15">
            <a:extLst>
              <a:ext uri="{FF2B5EF4-FFF2-40B4-BE49-F238E27FC236}">
                <a16:creationId xmlns:a16="http://schemas.microsoft.com/office/drawing/2014/main" id="{61716ED9-5FDD-4B00-9D93-5263321E1FF3}"/>
              </a:ext>
            </a:extLst>
          </p:cNvPr>
          <p:cNvSpPr>
            <a:spLocks noGrp="1"/>
          </p:cNvSpPr>
          <p:nvPr>
            <p:ph type="body" sz="quarter" idx="12" hasCustomPrompt="1"/>
          </p:nvPr>
        </p:nvSpPr>
        <p:spPr>
          <a:xfrm>
            <a:off x="8472809" y="2030545"/>
            <a:ext cx="3171858" cy="552931"/>
          </a:xfrm>
          <a:prstGeom prst="rect">
            <a:avLst/>
          </a:prstGeom>
        </p:spPr>
        <p:txBody>
          <a:bodyPr/>
          <a:lstStyle>
            <a:lvl1pPr marL="0" indent="0" algn="l">
              <a:buNone/>
              <a:defRPr sz="3600" b="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graphicFrame>
        <p:nvGraphicFramePr>
          <p:cNvPr id="8" name="Chart 7">
            <a:extLst>
              <a:ext uri="{FF2B5EF4-FFF2-40B4-BE49-F238E27FC236}">
                <a16:creationId xmlns:a16="http://schemas.microsoft.com/office/drawing/2014/main" id="{29D2F68E-70FB-4E77-A273-C93CCDA8D6BA}"/>
              </a:ext>
            </a:extLst>
          </p:cNvPr>
          <p:cNvGraphicFramePr/>
          <p:nvPr userDrawn="1">
            <p:extLst>
              <p:ext uri="{D42A27DB-BD31-4B8C-83A1-F6EECF244321}">
                <p14:modId xmlns:p14="http://schemas.microsoft.com/office/powerpoint/2010/main" val="1927612832"/>
              </p:ext>
            </p:extLst>
          </p:nvPr>
        </p:nvGraphicFramePr>
        <p:xfrm>
          <a:off x="547333" y="2030545"/>
          <a:ext cx="6507961" cy="432934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9">
            <a:extLst>
              <a:ext uri="{FF2B5EF4-FFF2-40B4-BE49-F238E27FC236}">
                <a16:creationId xmlns:a16="http://schemas.microsoft.com/office/drawing/2014/main" id="{F4D75942-6825-47BF-A803-47654E599E93}"/>
              </a:ext>
            </a:extLst>
          </p:cNvPr>
          <p:cNvSpPr>
            <a:spLocks noGrp="1"/>
          </p:cNvSpPr>
          <p:nvPr>
            <p:ph type="body" sz="quarter" idx="18" hasCustomPrompt="1"/>
          </p:nvPr>
        </p:nvSpPr>
        <p:spPr>
          <a:xfrm>
            <a:off x="8472808" y="2658412"/>
            <a:ext cx="3171859" cy="976735"/>
          </a:xfrm>
          <a:prstGeom prst="rect">
            <a:avLst/>
          </a:prstGeom>
        </p:spPr>
        <p:txBody>
          <a:bodyPr/>
          <a:lstStyle>
            <a:lvl1pPr marL="0" indent="0" algn="l">
              <a:buNone/>
              <a:defRPr sz="24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11" name="Text Placeholder 15">
            <a:extLst>
              <a:ext uri="{FF2B5EF4-FFF2-40B4-BE49-F238E27FC236}">
                <a16:creationId xmlns:a16="http://schemas.microsoft.com/office/drawing/2014/main" id="{B4B6D8F5-6C4A-492B-83AB-CED5100E4520}"/>
              </a:ext>
            </a:extLst>
          </p:cNvPr>
          <p:cNvSpPr>
            <a:spLocks noGrp="1"/>
          </p:cNvSpPr>
          <p:nvPr>
            <p:ph type="body" sz="quarter" idx="19" hasCustomPrompt="1"/>
          </p:nvPr>
        </p:nvSpPr>
        <p:spPr>
          <a:xfrm>
            <a:off x="8472809" y="4195216"/>
            <a:ext cx="3171858" cy="552931"/>
          </a:xfrm>
          <a:prstGeom prst="rect">
            <a:avLst/>
          </a:prstGeom>
        </p:spPr>
        <p:txBody>
          <a:bodyPr/>
          <a:lstStyle>
            <a:lvl1pPr marL="0" indent="0" algn="l">
              <a:buNone/>
              <a:defRPr sz="3600" b="0">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2" name="Text Placeholder 19">
            <a:extLst>
              <a:ext uri="{FF2B5EF4-FFF2-40B4-BE49-F238E27FC236}">
                <a16:creationId xmlns:a16="http://schemas.microsoft.com/office/drawing/2014/main" id="{096CA1FD-BF88-48FB-A24B-3AA701565731}"/>
              </a:ext>
            </a:extLst>
          </p:cNvPr>
          <p:cNvSpPr>
            <a:spLocks noGrp="1"/>
          </p:cNvSpPr>
          <p:nvPr>
            <p:ph type="body" sz="quarter" idx="20" hasCustomPrompt="1"/>
          </p:nvPr>
        </p:nvSpPr>
        <p:spPr>
          <a:xfrm>
            <a:off x="8472808" y="4823083"/>
            <a:ext cx="3171859" cy="976735"/>
          </a:xfrm>
          <a:prstGeom prst="rect">
            <a:avLst/>
          </a:prstGeom>
        </p:spPr>
        <p:txBody>
          <a:bodyPr/>
          <a:lstStyle>
            <a:lvl1pPr marL="0" indent="0" algn="l">
              <a:buNone/>
              <a:defRPr sz="24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416600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125" decel="100000" fill="hold"/>
                                        <p:tgtEl>
                                          <p:spTgt spid="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ustom Layout 30">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aphicFrame>
        <p:nvGraphicFramePr>
          <p:cNvPr id="13" name="Chart 12">
            <a:extLst>
              <a:ext uri="{FF2B5EF4-FFF2-40B4-BE49-F238E27FC236}">
                <a16:creationId xmlns:a16="http://schemas.microsoft.com/office/drawing/2014/main" id="{4764101A-3B12-471D-A59E-2EC5E8545AC4}"/>
              </a:ext>
            </a:extLst>
          </p:cNvPr>
          <p:cNvGraphicFramePr/>
          <p:nvPr userDrawn="1">
            <p:extLst>
              <p:ext uri="{D42A27DB-BD31-4B8C-83A1-F6EECF244321}">
                <p14:modId xmlns:p14="http://schemas.microsoft.com/office/powerpoint/2010/main" val="2021642055"/>
              </p:ext>
            </p:extLst>
          </p:nvPr>
        </p:nvGraphicFramePr>
        <p:xfrm>
          <a:off x="6821253" y="1822794"/>
          <a:ext cx="4823413" cy="417411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Placeholder 19">
            <a:extLst>
              <a:ext uri="{FF2B5EF4-FFF2-40B4-BE49-F238E27FC236}">
                <a16:creationId xmlns:a16="http://schemas.microsoft.com/office/drawing/2014/main" id="{74084360-22C5-471A-ABAF-428CF566777D}"/>
              </a:ext>
            </a:extLst>
          </p:cNvPr>
          <p:cNvSpPr>
            <a:spLocks noGrp="1"/>
          </p:cNvSpPr>
          <p:nvPr>
            <p:ph type="body" sz="quarter" idx="14" hasCustomPrompt="1"/>
          </p:nvPr>
        </p:nvSpPr>
        <p:spPr>
          <a:xfrm>
            <a:off x="547333" y="1967978"/>
            <a:ext cx="5711139" cy="1248650"/>
          </a:xfrm>
          <a:prstGeom prst="rect">
            <a:avLst/>
          </a:prstGeom>
        </p:spPr>
        <p:txBody>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a:t>
            </a:r>
            <a:r>
              <a:rPr lang="en-US" dirty="0" err="1"/>
              <a:t>purna</a:t>
            </a:r>
            <a:endParaRPr lang="en-US" dirty="0"/>
          </a:p>
        </p:txBody>
      </p:sp>
      <p:sp>
        <p:nvSpPr>
          <p:cNvPr id="15" name="Freeform 431">
            <a:extLst>
              <a:ext uri="{FF2B5EF4-FFF2-40B4-BE49-F238E27FC236}">
                <a16:creationId xmlns:a16="http://schemas.microsoft.com/office/drawing/2014/main" id="{FFB7A3A8-3586-415B-941E-C51DBE086F36}"/>
              </a:ext>
            </a:extLst>
          </p:cNvPr>
          <p:cNvSpPr>
            <a:spLocks noEditPoints="1"/>
          </p:cNvSpPr>
          <p:nvPr userDrawn="1"/>
        </p:nvSpPr>
        <p:spPr bwMode="auto">
          <a:xfrm>
            <a:off x="547333" y="3467678"/>
            <a:ext cx="584503" cy="726673"/>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6" name="Freeform 451">
            <a:extLst>
              <a:ext uri="{FF2B5EF4-FFF2-40B4-BE49-F238E27FC236}">
                <a16:creationId xmlns:a16="http://schemas.microsoft.com/office/drawing/2014/main" id="{C37526C7-A4C6-4F96-8682-1E14BC1DC515}"/>
              </a:ext>
            </a:extLst>
          </p:cNvPr>
          <p:cNvSpPr>
            <a:spLocks noEditPoints="1"/>
          </p:cNvSpPr>
          <p:nvPr userDrawn="1"/>
        </p:nvSpPr>
        <p:spPr bwMode="auto">
          <a:xfrm>
            <a:off x="5572491" y="4603072"/>
            <a:ext cx="685981" cy="884345"/>
          </a:xfrm>
          <a:custGeom>
            <a:avLst/>
            <a:gdLst>
              <a:gd name="T0" fmla="*/ 88 w 176"/>
              <a:gd name="T1" fmla="*/ 72 h 176"/>
              <a:gd name="T2" fmla="*/ 60 w 176"/>
              <a:gd name="T3" fmla="*/ 100 h 176"/>
              <a:gd name="T4" fmla="*/ 64 w 176"/>
              <a:gd name="T5" fmla="*/ 104 h 176"/>
              <a:gd name="T6" fmla="*/ 68 w 176"/>
              <a:gd name="T7" fmla="*/ 100 h 176"/>
              <a:gd name="T8" fmla="*/ 88 w 176"/>
              <a:gd name="T9" fmla="*/ 80 h 176"/>
              <a:gd name="T10" fmla="*/ 108 w 176"/>
              <a:gd name="T11" fmla="*/ 100 h 176"/>
              <a:gd name="T12" fmla="*/ 112 w 176"/>
              <a:gd name="T13" fmla="*/ 104 h 176"/>
              <a:gd name="T14" fmla="*/ 116 w 176"/>
              <a:gd name="T15" fmla="*/ 100 h 176"/>
              <a:gd name="T16" fmla="*/ 88 w 176"/>
              <a:gd name="T17" fmla="*/ 72 h 176"/>
              <a:gd name="T18" fmla="*/ 88 w 176"/>
              <a:gd name="T19" fmla="*/ 96 h 176"/>
              <a:gd name="T20" fmla="*/ 84 w 176"/>
              <a:gd name="T21" fmla="*/ 100 h 176"/>
              <a:gd name="T22" fmla="*/ 88 w 176"/>
              <a:gd name="T23" fmla="*/ 104 h 176"/>
              <a:gd name="T24" fmla="*/ 92 w 176"/>
              <a:gd name="T25" fmla="*/ 100 h 176"/>
              <a:gd name="T26" fmla="*/ 88 w 176"/>
              <a:gd name="T27" fmla="*/ 96 h 176"/>
              <a:gd name="T28" fmla="*/ 40 w 176"/>
              <a:gd name="T29" fmla="*/ 104 h 176"/>
              <a:gd name="T30" fmla="*/ 44 w 176"/>
              <a:gd name="T31" fmla="*/ 100 h 176"/>
              <a:gd name="T32" fmla="*/ 88 w 176"/>
              <a:gd name="T33" fmla="*/ 56 h 176"/>
              <a:gd name="T34" fmla="*/ 132 w 176"/>
              <a:gd name="T35" fmla="*/ 100 h 176"/>
              <a:gd name="T36" fmla="*/ 136 w 176"/>
              <a:gd name="T37" fmla="*/ 104 h 176"/>
              <a:gd name="T38" fmla="*/ 140 w 176"/>
              <a:gd name="T39" fmla="*/ 100 h 176"/>
              <a:gd name="T40" fmla="*/ 88 w 176"/>
              <a:gd name="T41" fmla="*/ 48 h 176"/>
              <a:gd name="T42" fmla="*/ 36 w 176"/>
              <a:gd name="T43" fmla="*/ 100 h 176"/>
              <a:gd name="T44" fmla="*/ 40 w 176"/>
              <a:gd name="T45" fmla="*/ 104 h 176"/>
              <a:gd name="T46" fmla="*/ 168 w 176"/>
              <a:gd name="T47" fmla="*/ 8 h 176"/>
              <a:gd name="T48" fmla="*/ 96 w 176"/>
              <a:gd name="T49" fmla="*/ 8 h 176"/>
              <a:gd name="T50" fmla="*/ 88 w 176"/>
              <a:gd name="T51" fmla="*/ 0 h 176"/>
              <a:gd name="T52" fmla="*/ 80 w 176"/>
              <a:gd name="T53" fmla="*/ 8 h 176"/>
              <a:gd name="T54" fmla="*/ 8 w 176"/>
              <a:gd name="T55" fmla="*/ 8 h 176"/>
              <a:gd name="T56" fmla="*/ 0 w 176"/>
              <a:gd name="T57" fmla="*/ 16 h 176"/>
              <a:gd name="T58" fmla="*/ 0 w 176"/>
              <a:gd name="T59" fmla="*/ 24 h 176"/>
              <a:gd name="T60" fmla="*/ 8 w 176"/>
              <a:gd name="T61" fmla="*/ 32 h 176"/>
              <a:gd name="T62" fmla="*/ 8 w 176"/>
              <a:gd name="T63" fmla="*/ 128 h 176"/>
              <a:gd name="T64" fmla="*/ 16 w 176"/>
              <a:gd name="T65" fmla="*/ 136 h 176"/>
              <a:gd name="T66" fmla="*/ 84 w 176"/>
              <a:gd name="T67" fmla="*/ 136 h 176"/>
              <a:gd name="T68" fmla="*/ 84 w 176"/>
              <a:gd name="T69" fmla="*/ 146 h 176"/>
              <a:gd name="T70" fmla="*/ 61 w 176"/>
              <a:gd name="T71" fmla="*/ 169 h 176"/>
              <a:gd name="T72" fmla="*/ 60 w 176"/>
              <a:gd name="T73" fmla="*/ 172 h 176"/>
              <a:gd name="T74" fmla="*/ 64 w 176"/>
              <a:gd name="T75" fmla="*/ 176 h 176"/>
              <a:gd name="T76" fmla="*/ 67 w 176"/>
              <a:gd name="T77" fmla="*/ 175 h 176"/>
              <a:gd name="T78" fmla="*/ 88 w 176"/>
              <a:gd name="T79" fmla="*/ 154 h 176"/>
              <a:gd name="T80" fmla="*/ 109 w 176"/>
              <a:gd name="T81" fmla="*/ 175 h 176"/>
              <a:gd name="T82" fmla="*/ 112 w 176"/>
              <a:gd name="T83" fmla="*/ 176 h 176"/>
              <a:gd name="T84" fmla="*/ 116 w 176"/>
              <a:gd name="T85" fmla="*/ 172 h 176"/>
              <a:gd name="T86" fmla="*/ 115 w 176"/>
              <a:gd name="T87" fmla="*/ 169 h 176"/>
              <a:gd name="T88" fmla="*/ 92 w 176"/>
              <a:gd name="T89" fmla="*/ 146 h 176"/>
              <a:gd name="T90" fmla="*/ 92 w 176"/>
              <a:gd name="T91" fmla="*/ 136 h 176"/>
              <a:gd name="T92" fmla="*/ 160 w 176"/>
              <a:gd name="T93" fmla="*/ 136 h 176"/>
              <a:gd name="T94" fmla="*/ 168 w 176"/>
              <a:gd name="T95" fmla="*/ 128 h 176"/>
              <a:gd name="T96" fmla="*/ 168 w 176"/>
              <a:gd name="T97" fmla="*/ 32 h 176"/>
              <a:gd name="T98" fmla="*/ 176 w 176"/>
              <a:gd name="T99" fmla="*/ 24 h 176"/>
              <a:gd name="T100" fmla="*/ 176 w 176"/>
              <a:gd name="T101" fmla="*/ 16 h 176"/>
              <a:gd name="T102" fmla="*/ 168 w 176"/>
              <a:gd name="T103" fmla="*/ 8 h 176"/>
              <a:gd name="T104" fmla="*/ 160 w 176"/>
              <a:gd name="T105" fmla="*/ 128 h 176"/>
              <a:gd name="T106" fmla="*/ 16 w 176"/>
              <a:gd name="T107" fmla="*/ 128 h 176"/>
              <a:gd name="T108" fmla="*/ 16 w 176"/>
              <a:gd name="T109" fmla="*/ 32 h 176"/>
              <a:gd name="T110" fmla="*/ 160 w 176"/>
              <a:gd name="T111" fmla="*/ 32 h 176"/>
              <a:gd name="T112" fmla="*/ 160 w 176"/>
              <a:gd name="T113" fmla="*/ 128 h 176"/>
              <a:gd name="T114" fmla="*/ 168 w 176"/>
              <a:gd name="T115" fmla="*/ 24 h 176"/>
              <a:gd name="T116" fmla="*/ 8 w 176"/>
              <a:gd name="T117" fmla="*/ 24 h 176"/>
              <a:gd name="T118" fmla="*/ 8 w 176"/>
              <a:gd name="T119" fmla="*/ 16 h 176"/>
              <a:gd name="T120" fmla="*/ 168 w 176"/>
              <a:gd name="T121" fmla="*/ 16 h 176"/>
              <a:gd name="T122" fmla="*/ 168 w 176"/>
              <a:gd name="T123" fmla="*/ 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88" y="72"/>
                </a:moveTo>
                <a:cubicBezTo>
                  <a:pt x="73" y="72"/>
                  <a:pt x="60" y="85"/>
                  <a:pt x="60" y="100"/>
                </a:cubicBezTo>
                <a:cubicBezTo>
                  <a:pt x="60" y="102"/>
                  <a:pt x="62" y="104"/>
                  <a:pt x="64" y="104"/>
                </a:cubicBezTo>
                <a:cubicBezTo>
                  <a:pt x="66" y="104"/>
                  <a:pt x="68" y="102"/>
                  <a:pt x="68" y="100"/>
                </a:cubicBezTo>
                <a:cubicBezTo>
                  <a:pt x="68" y="89"/>
                  <a:pt x="77" y="80"/>
                  <a:pt x="88" y="80"/>
                </a:cubicBezTo>
                <a:cubicBezTo>
                  <a:pt x="99" y="80"/>
                  <a:pt x="108" y="89"/>
                  <a:pt x="108" y="100"/>
                </a:cubicBezTo>
                <a:cubicBezTo>
                  <a:pt x="108" y="102"/>
                  <a:pt x="110" y="104"/>
                  <a:pt x="112" y="104"/>
                </a:cubicBezTo>
                <a:cubicBezTo>
                  <a:pt x="114" y="104"/>
                  <a:pt x="116" y="102"/>
                  <a:pt x="116" y="100"/>
                </a:cubicBezTo>
                <a:cubicBezTo>
                  <a:pt x="116" y="85"/>
                  <a:pt x="103" y="72"/>
                  <a:pt x="88" y="72"/>
                </a:cubicBezTo>
                <a:moveTo>
                  <a:pt x="88" y="96"/>
                </a:moveTo>
                <a:cubicBezTo>
                  <a:pt x="86" y="96"/>
                  <a:pt x="84" y="98"/>
                  <a:pt x="84" y="100"/>
                </a:cubicBezTo>
                <a:cubicBezTo>
                  <a:pt x="84" y="102"/>
                  <a:pt x="86" y="104"/>
                  <a:pt x="88" y="104"/>
                </a:cubicBezTo>
                <a:cubicBezTo>
                  <a:pt x="90" y="104"/>
                  <a:pt x="92" y="102"/>
                  <a:pt x="92" y="100"/>
                </a:cubicBezTo>
                <a:cubicBezTo>
                  <a:pt x="92" y="98"/>
                  <a:pt x="90" y="96"/>
                  <a:pt x="88" y="96"/>
                </a:cubicBezTo>
                <a:moveTo>
                  <a:pt x="40" y="104"/>
                </a:moveTo>
                <a:cubicBezTo>
                  <a:pt x="42" y="104"/>
                  <a:pt x="44" y="102"/>
                  <a:pt x="44" y="100"/>
                </a:cubicBezTo>
                <a:cubicBezTo>
                  <a:pt x="44" y="76"/>
                  <a:pt x="64" y="56"/>
                  <a:pt x="88" y="56"/>
                </a:cubicBezTo>
                <a:cubicBezTo>
                  <a:pt x="112" y="56"/>
                  <a:pt x="132" y="76"/>
                  <a:pt x="132" y="100"/>
                </a:cubicBezTo>
                <a:cubicBezTo>
                  <a:pt x="132" y="102"/>
                  <a:pt x="134" y="104"/>
                  <a:pt x="136" y="104"/>
                </a:cubicBezTo>
                <a:cubicBezTo>
                  <a:pt x="138" y="104"/>
                  <a:pt x="140" y="102"/>
                  <a:pt x="140" y="100"/>
                </a:cubicBezTo>
                <a:cubicBezTo>
                  <a:pt x="140" y="71"/>
                  <a:pt x="117" y="48"/>
                  <a:pt x="88" y="48"/>
                </a:cubicBezTo>
                <a:cubicBezTo>
                  <a:pt x="59" y="48"/>
                  <a:pt x="36" y="71"/>
                  <a:pt x="36" y="100"/>
                </a:cubicBezTo>
                <a:cubicBezTo>
                  <a:pt x="36" y="102"/>
                  <a:pt x="38" y="104"/>
                  <a:pt x="40" y="104"/>
                </a:cubicBezTo>
                <a:moveTo>
                  <a:pt x="168" y="8"/>
                </a:moveTo>
                <a:cubicBezTo>
                  <a:pt x="96" y="8"/>
                  <a:pt x="96" y="8"/>
                  <a:pt x="96" y="8"/>
                </a:cubicBezTo>
                <a:cubicBezTo>
                  <a:pt x="96" y="4"/>
                  <a:pt x="92" y="0"/>
                  <a:pt x="88" y="0"/>
                </a:cubicBezTo>
                <a:cubicBezTo>
                  <a:pt x="84" y="0"/>
                  <a:pt x="80" y="4"/>
                  <a:pt x="80" y="8"/>
                </a:cubicBezTo>
                <a:cubicBezTo>
                  <a:pt x="8" y="8"/>
                  <a:pt x="8" y="8"/>
                  <a:pt x="8" y="8"/>
                </a:cubicBezTo>
                <a:cubicBezTo>
                  <a:pt x="4" y="8"/>
                  <a:pt x="0" y="12"/>
                  <a:pt x="0" y="16"/>
                </a:cubicBezTo>
                <a:cubicBezTo>
                  <a:pt x="0" y="24"/>
                  <a:pt x="0" y="24"/>
                  <a:pt x="0" y="24"/>
                </a:cubicBezTo>
                <a:cubicBezTo>
                  <a:pt x="0" y="28"/>
                  <a:pt x="4" y="32"/>
                  <a:pt x="8" y="32"/>
                </a:cubicBezTo>
                <a:cubicBezTo>
                  <a:pt x="8" y="128"/>
                  <a:pt x="8" y="128"/>
                  <a:pt x="8" y="128"/>
                </a:cubicBezTo>
                <a:cubicBezTo>
                  <a:pt x="8" y="132"/>
                  <a:pt x="12" y="136"/>
                  <a:pt x="16" y="136"/>
                </a:cubicBezTo>
                <a:cubicBezTo>
                  <a:pt x="84" y="136"/>
                  <a:pt x="84" y="136"/>
                  <a:pt x="84" y="136"/>
                </a:cubicBezTo>
                <a:cubicBezTo>
                  <a:pt x="84" y="146"/>
                  <a:pt x="84" y="146"/>
                  <a:pt x="84" y="146"/>
                </a:cubicBezTo>
                <a:cubicBezTo>
                  <a:pt x="61" y="169"/>
                  <a:pt x="61" y="169"/>
                  <a:pt x="61" y="169"/>
                </a:cubicBezTo>
                <a:cubicBezTo>
                  <a:pt x="60" y="170"/>
                  <a:pt x="60" y="171"/>
                  <a:pt x="60" y="172"/>
                </a:cubicBezTo>
                <a:cubicBezTo>
                  <a:pt x="60" y="174"/>
                  <a:pt x="62" y="176"/>
                  <a:pt x="64" y="176"/>
                </a:cubicBezTo>
                <a:cubicBezTo>
                  <a:pt x="65" y="176"/>
                  <a:pt x="66" y="176"/>
                  <a:pt x="67" y="175"/>
                </a:cubicBezTo>
                <a:cubicBezTo>
                  <a:pt x="88" y="154"/>
                  <a:pt x="88" y="154"/>
                  <a:pt x="88" y="154"/>
                </a:cubicBezTo>
                <a:cubicBezTo>
                  <a:pt x="109" y="175"/>
                  <a:pt x="109" y="175"/>
                  <a:pt x="109" y="175"/>
                </a:cubicBezTo>
                <a:cubicBezTo>
                  <a:pt x="110" y="176"/>
                  <a:pt x="111" y="176"/>
                  <a:pt x="112" y="176"/>
                </a:cubicBezTo>
                <a:cubicBezTo>
                  <a:pt x="114" y="176"/>
                  <a:pt x="116" y="174"/>
                  <a:pt x="116" y="172"/>
                </a:cubicBezTo>
                <a:cubicBezTo>
                  <a:pt x="116" y="171"/>
                  <a:pt x="116" y="170"/>
                  <a:pt x="115" y="169"/>
                </a:cubicBezTo>
                <a:cubicBezTo>
                  <a:pt x="92" y="146"/>
                  <a:pt x="92" y="146"/>
                  <a:pt x="92" y="146"/>
                </a:cubicBezTo>
                <a:cubicBezTo>
                  <a:pt x="92" y="136"/>
                  <a:pt x="92" y="136"/>
                  <a:pt x="92" y="136"/>
                </a:cubicBezTo>
                <a:cubicBezTo>
                  <a:pt x="160" y="136"/>
                  <a:pt x="160" y="136"/>
                  <a:pt x="160" y="136"/>
                </a:cubicBezTo>
                <a:cubicBezTo>
                  <a:pt x="164" y="136"/>
                  <a:pt x="168" y="132"/>
                  <a:pt x="168" y="128"/>
                </a:cubicBezTo>
                <a:cubicBezTo>
                  <a:pt x="168" y="32"/>
                  <a:pt x="168" y="32"/>
                  <a:pt x="168" y="32"/>
                </a:cubicBezTo>
                <a:cubicBezTo>
                  <a:pt x="172" y="32"/>
                  <a:pt x="176" y="28"/>
                  <a:pt x="176" y="24"/>
                </a:cubicBezTo>
                <a:cubicBezTo>
                  <a:pt x="176" y="16"/>
                  <a:pt x="176" y="16"/>
                  <a:pt x="176" y="16"/>
                </a:cubicBezTo>
                <a:cubicBezTo>
                  <a:pt x="176" y="12"/>
                  <a:pt x="172" y="8"/>
                  <a:pt x="168" y="8"/>
                </a:cubicBezTo>
                <a:moveTo>
                  <a:pt x="160" y="128"/>
                </a:moveTo>
                <a:cubicBezTo>
                  <a:pt x="16" y="128"/>
                  <a:pt x="16" y="128"/>
                  <a:pt x="16" y="128"/>
                </a:cubicBezTo>
                <a:cubicBezTo>
                  <a:pt x="16" y="32"/>
                  <a:pt x="16" y="32"/>
                  <a:pt x="16" y="32"/>
                </a:cubicBezTo>
                <a:cubicBezTo>
                  <a:pt x="160" y="32"/>
                  <a:pt x="160" y="32"/>
                  <a:pt x="160" y="32"/>
                </a:cubicBezTo>
                <a:lnTo>
                  <a:pt x="160" y="128"/>
                </a:lnTo>
                <a:close/>
                <a:moveTo>
                  <a:pt x="168" y="24"/>
                </a:moveTo>
                <a:cubicBezTo>
                  <a:pt x="8" y="24"/>
                  <a:pt x="8" y="24"/>
                  <a:pt x="8" y="24"/>
                </a:cubicBezTo>
                <a:cubicBezTo>
                  <a:pt x="8" y="16"/>
                  <a:pt x="8" y="16"/>
                  <a:pt x="8" y="16"/>
                </a:cubicBezTo>
                <a:cubicBezTo>
                  <a:pt x="168" y="16"/>
                  <a:pt x="168" y="16"/>
                  <a:pt x="168" y="16"/>
                </a:cubicBezTo>
                <a:lnTo>
                  <a:pt x="168" y="2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7" name="Text Placeholder 19">
            <a:extLst>
              <a:ext uri="{FF2B5EF4-FFF2-40B4-BE49-F238E27FC236}">
                <a16:creationId xmlns:a16="http://schemas.microsoft.com/office/drawing/2014/main" id="{F1A506A8-8E58-410B-B04D-9D5F7CD825D9}"/>
              </a:ext>
            </a:extLst>
          </p:cNvPr>
          <p:cNvSpPr>
            <a:spLocks noGrp="1"/>
          </p:cNvSpPr>
          <p:nvPr>
            <p:ph type="body" sz="quarter" idx="15" hasCustomPrompt="1"/>
          </p:nvPr>
        </p:nvSpPr>
        <p:spPr>
          <a:xfrm>
            <a:off x="1347947" y="3467678"/>
            <a:ext cx="4910525" cy="884345"/>
          </a:xfrm>
          <a:prstGeom prst="rect">
            <a:avLst/>
          </a:prstGeom>
        </p:spPr>
        <p:txBody>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 </a:t>
            </a:r>
          </a:p>
        </p:txBody>
      </p:sp>
      <p:sp>
        <p:nvSpPr>
          <p:cNvPr id="18" name="Text Placeholder 19">
            <a:extLst>
              <a:ext uri="{FF2B5EF4-FFF2-40B4-BE49-F238E27FC236}">
                <a16:creationId xmlns:a16="http://schemas.microsoft.com/office/drawing/2014/main" id="{2AA5B183-A51D-4390-A22D-435E6AD0AF74}"/>
              </a:ext>
            </a:extLst>
          </p:cNvPr>
          <p:cNvSpPr>
            <a:spLocks noGrp="1"/>
          </p:cNvSpPr>
          <p:nvPr>
            <p:ph type="body" sz="quarter" idx="16" hasCustomPrompt="1"/>
          </p:nvPr>
        </p:nvSpPr>
        <p:spPr>
          <a:xfrm>
            <a:off x="547334" y="4603073"/>
            <a:ext cx="4910525" cy="884345"/>
          </a:xfrm>
          <a:prstGeom prst="rect">
            <a:avLst/>
          </a:prstGeom>
        </p:spPr>
        <p:txBody>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 </a:t>
            </a:r>
          </a:p>
        </p:txBody>
      </p:sp>
      <p:sp>
        <p:nvSpPr>
          <p:cNvPr id="19" name="Freeform 453">
            <a:extLst>
              <a:ext uri="{FF2B5EF4-FFF2-40B4-BE49-F238E27FC236}">
                <a16:creationId xmlns:a16="http://schemas.microsoft.com/office/drawing/2014/main" id="{37DA345C-E110-4551-9FC1-DD6F4EB97E8C}"/>
              </a:ext>
            </a:extLst>
          </p:cNvPr>
          <p:cNvSpPr>
            <a:spLocks noEditPoints="1"/>
          </p:cNvSpPr>
          <p:nvPr userDrawn="1"/>
        </p:nvSpPr>
        <p:spPr bwMode="auto">
          <a:xfrm>
            <a:off x="414468" y="5738468"/>
            <a:ext cx="850232" cy="609955"/>
          </a:xfrm>
          <a:custGeom>
            <a:avLst/>
            <a:gdLst>
              <a:gd name="T0" fmla="*/ 174 w 176"/>
              <a:gd name="T1" fmla="*/ 32 h 128"/>
              <a:gd name="T2" fmla="*/ 174 w 176"/>
              <a:gd name="T3" fmla="*/ 32 h 128"/>
              <a:gd name="T4" fmla="*/ 90 w 176"/>
              <a:gd name="T5" fmla="*/ 0 h 128"/>
              <a:gd name="T6" fmla="*/ 88 w 176"/>
              <a:gd name="T7" fmla="*/ 0 h 128"/>
              <a:gd name="T8" fmla="*/ 86 w 176"/>
              <a:gd name="T9" fmla="*/ 0 h 128"/>
              <a:gd name="T10" fmla="*/ 2 w 176"/>
              <a:gd name="T11" fmla="*/ 32 h 128"/>
              <a:gd name="T12" fmla="*/ 2 w 176"/>
              <a:gd name="T13" fmla="*/ 32 h 128"/>
              <a:gd name="T14" fmla="*/ 2 w 176"/>
              <a:gd name="T15" fmla="*/ 40 h 128"/>
              <a:gd name="T16" fmla="*/ 2 w 176"/>
              <a:gd name="T17" fmla="*/ 40 h 128"/>
              <a:gd name="T18" fmla="*/ 10 w 176"/>
              <a:gd name="T19" fmla="*/ 43 h 128"/>
              <a:gd name="T20" fmla="*/ 0 w 176"/>
              <a:gd name="T21" fmla="*/ 88 h 128"/>
              <a:gd name="T22" fmla="*/ 16 w 176"/>
              <a:gd name="T23" fmla="*/ 88 h 128"/>
              <a:gd name="T24" fmla="*/ 18 w 176"/>
              <a:gd name="T25" fmla="*/ 45 h 128"/>
              <a:gd name="T26" fmla="*/ 24 w 176"/>
              <a:gd name="T27" fmla="*/ 107 h 128"/>
              <a:gd name="T28" fmla="*/ 24 w 176"/>
              <a:gd name="T29" fmla="*/ 108 h 128"/>
              <a:gd name="T30" fmla="*/ 29 w 176"/>
              <a:gd name="T31" fmla="*/ 112 h 128"/>
              <a:gd name="T32" fmla="*/ 59 w 176"/>
              <a:gd name="T33" fmla="*/ 104 h 128"/>
              <a:gd name="T34" fmla="*/ 86 w 176"/>
              <a:gd name="T35" fmla="*/ 127 h 128"/>
              <a:gd name="T36" fmla="*/ 90 w 176"/>
              <a:gd name="T37" fmla="*/ 127 h 128"/>
              <a:gd name="T38" fmla="*/ 121 w 176"/>
              <a:gd name="T39" fmla="*/ 104 h 128"/>
              <a:gd name="T40" fmla="*/ 151 w 176"/>
              <a:gd name="T41" fmla="*/ 112 h 128"/>
              <a:gd name="T42" fmla="*/ 156 w 176"/>
              <a:gd name="T43" fmla="*/ 108 h 128"/>
              <a:gd name="T44" fmla="*/ 156 w 176"/>
              <a:gd name="T45" fmla="*/ 107 h 128"/>
              <a:gd name="T46" fmla="*/ 173 w 176"/>
              <a:gd name="T47" fmla="*/ 40 h 128"/>
              <a:gd name="T48" fmla="*/ 174 w 176"/>
              <a:gd name="T49" fmla="*/ 40 h 128"/>
              <a:gd name="T50" fmla="*/ 176 w 176"/>
              <a:gd name="T51" fmla="*/ 36 h 128"/>
              <a:gd name="T52" fmla="*/ 121 w 176"/>
              <a:gd name="T53" fmla="*/ 96 h 128"/>
              <a:gd name="T54" fmla="*/ 120 w 176"/>
              <a:gd name="T55" fmla="*/ 96 h 128"/>
              <a:gd name="T56" fmla="*/ 118 w 176"/>
              <a:gd name="T57" fmla="*/ 97 h 128"/>
              <a:gd name="T58" fmla="*/ 62 w 176"/>
              <a:gd name="T59" fmla="*/ 97 h 128"/>
              <a:gd name="T60" fmla="*/ 60 w 176"/>
              <a:gd name="T61" fmla="*/ 96 h 128"/>
              <a:gd name="T62" fmla="*/ 59 w 176"/>
              <a:gd name="T63" fmla="*/ 96 h 128"/>
              <a:gd name="T64" fmla="*/ 39 w 176"/>
              <a:gd name="T65" fmla="*/ 54 h 128"/>
              <a:gd name="T66" fmla="*/ 86 w 176"/>
              <a:gd name="T67" fmla="*/ 72 h 128"/>
              <a:gd name="T68" fmla="*/ 90 w 176"/>
              <a:gd name="T69" fmla="*/ 72 h 128"/>
              <a:gd name="T70" fmla="*/ 138 w 176"/>
              <a:gd name="T71" fmla="*/ 53 h 128"/>
              <a:gd name="T72" fmla="*/ 88 w 176"/>
              <a:gd name="T73" fmla="*/ 64 h 128"/>
              <a:gd name="T74" fmla="*/ 88 w 176"/>
              <a:gd name="T75" fmla="*/ 8 h 128"/>
              <a:gd name="T76" fmla="*/ 88 w 176"/>
              <a:gd name="T7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76" y="36"/>
                </a:moveTo>
                <a:cubicBezTo>
                  <a:pt x="176" y="34"/>
                  <a:pt x="175" y="33"/>
                  <a:pt x="174" y="32"/>
                </a:cubicBezTo>
                <a:cubicBezTo>
                  <a:pt x="174" y="32"/>
                  <a:pt x="174" y="32"/>
                  <a:pt x="174" y="32"/>
                </a:cubicBezTo>
                <a:cubicBezTo>
                  <a:pt x="174" y="32"/>
                  <a:pt x="174" y="32"/>
                  <a:pt x="174" y="32"/>
                </a:cubicBezTo>
                <a:cubicBezTo>
                  <a:pt x="174" y="32"/>
                  <a:pt x="174" y="32"/>
                  <a:pt x="173" y="32"/>
                </a:cubicBezTo>
                <a:cubicBezTo>
                  <a:pt x="90" y="0"/>
                  <a:pt x="90" y="0"/>
                  <a:pt x="90" y="0"/>
                </a:cubicBezTo>
                <a:cubicBezTo>
                  <a:pt x="90" y="0"/>
                  <a:pt x="90" y="0"/>
                  <a:pt x="90" y="0"/>
                </a:cubicBezTo>
                <a:cubicBezTo>
                  <a:pt x="89" y="0"/>
                  <a:pt x="89" y="0"/>
                  <a:pt x="88" y="0"/>
                </a:cubicBezTo>
                <a:cubicBezTo>
                  <a:pt x="87" y="0"/>
                  <a:pt x="87" y="0"/>
                  <a:pt x="86" y="0"/>
                </a:cubicBezTo>
                <a:cubicBezTo>
                  <a:pt x="86" y="0"/>
                  <a:pt x="86" y="0"/>
                  <a:pt x="86" y="0"/>
                </a:cubicBezTo>
                <a:cubicBezTo>
                  <a:pt x="3" y="32"/>
                  <a:pt x="3" y="32"/>
                  <a:pt x="3" y="32"/>
                </a:cubicBezTo>
                <a:cubicBezTo>
                  <a:pt x="2" y="32"/>
                  <a:pt x="2" y="32"/>
                  <a:pt x="2" y="32"/>
                </a:cubicBezTo>
                <a:cubicBezTo>
                  <a:pt x="2" y="32"/>
                  <a:pt x="2" y="32"/>
                  <a:pt x="2" y="32"/>
                </a:cubicBezTo>
                <a:cubicBezTo>
                  <a:pt x="2" y="32"/>
                  <a:pt x="2" y="32"/>
                  <a:pt x="2" y="32"/>
                </a:cubicBezTo>
                <a:cubicBezTo>
                  <a:pt x="1" y="33"/>
                  <a:pt x="0" y="34"/>
                  <a:pt x="0" y="36"/>
                </a:cubicBezTo>
                <a:cubicBezTo>
                  <a:pt x="0" y="38"/>
                  <a:pt x="1" y="39"/>
                  <a:pt x="2" y="40"/>
                </a:cubicBezTo>
                <a:cubicBezTo>
                  <a:pt x="2" y="40"/>
                  <a:pt x="2" y="40"/>
                  <a:pt x="2" y="40"/>
                </a:cubicBezTo>
                <a:cubicBezTo>
                  <a:pt x="2" y="40"/>
                  <a:pt x="2" y="40"/>
                  <a:pt x="2" y="40"/>
                </a:cubicBezTo>
                <a:cubicBezTo>
                  <a:pt x="2" y="40"/>
                  <a:pt x="2" y="40"/>
                  <a:pt x="3" y="40"/>
                </a:cubicBezTo>
                <a:cubicBezTo>
                  <a:pt x="10" y="43"/>
                  <a:pt x="10" y="43"/>
                  <a:pt x="10" y="43"/>
                </a:cubicBezTo>
                <a:cubicBezTo>
                  <a:pt x="5" y="81"/>
                  <a:pt x="5" y="81"/>
                  <a:pt x="5" y="81"/>
                </a:cubicBezTo>
                <a:cubicBezTo>
                  <a:pt x="2" y="82"/>
                  <a:pt x="0" y="85"/>
                  <a:pt x="0" y="88"/>
                </a:cubicBezTo>
                <a:cubicBezTo>
                  <a:pt x="0" y="92"/>
                  <a:pt x="4" y="96"/>
                  <a:pt x="8" y="96"/>
                </a:cubicBezTo>
                <a:cubicBezTo>
                  <a:pt x="12" y="96"/>
                  <a:pt x="16" y="92"/>
                  <a:pt x="16" y="88"/>
                </a:cubicBezTo>
                <a:cubicBezTo>
                  <a:pt x="16" y="85"/>
                  <a:pt x="15" y="83"/>
                  <a:pt x="13" y="82"/>
                </a:cubicBezTo>
                <a:cubicBezTo>
                  <a:pt x="18" y="45"/>
                  <a:pt x="18" y="45"/>
                  <a:pt x="18" y="45"/>
                </a:cubicBezTo>
                <a:cubicBezTo>
                  <a:pt x="31" y="51"/>
                  <a:pt x="31" y="51"/>
                  <a:pt x="31" y="51"/>
                </a:cubicBezTo>
                <a:cubicBezTo>
                  <a:pt x="24" y="107"/>
                  <a:pt x="24" y="107"/>
                  <a:pt x="24" y="107"/>
                </a:cubicBezTo>
                <a:cubicBezTo>
                  <a:pt x="24" y="107"/>
                  <a:pt x="24" y="107"/>
                  <a:pt x="24" y="107"/>
                </a:cubicBezTo>
                <a:cubicBezTo>
                  <a:pt x="24" y="108"/>
                  <a:pt x="24" y="108"/>
                  <a:pt x="24" y="108"/>
                </a:cubicBezTo>
                <a:cubicBezTo>
                  <a:pt x="24" y="110"/>
                  <a:pt x="26" y="112"/>
                  <a:pt x="28" y="112"/>
                </a:cubicBezTo>
                <a:cubicBezTo>
                  <a:pt x="28" y="112"/>
                  <a:pt x="29" y="112"/>
                  <a:pt x="29" y="112"/>
                </a:cubicBezTo>
                <a:cubicBezTo>
                  <a:pt x="29" y="112"/>
                  <a:pt x="29" y="112"/>
                  <a:pt x="29" y="112"/>
                </a:cubicBezTo>
                <a:cubicBezTo>
                  <a:pt x="59" y="104"/>
                  <a:pt x="59" y="104"/>
                  <a:pt x="59" y="104"/>
                </a:cubicBezTo>
                <a:cubicBezTo>
                  <a:pt x="86" y="127"/>
                  <a:pt x="86" y="127"/>
                  <a:pt x="86" y="127"/>
                </a:cubicBezTo>
                <a:cubicBezTo>
                  <a:pt x="86" y="127"/>
                  <a:pt x="86" y="127"/>
                  <a:pt x="86" y="127"/>
                </a:cubicBezTo>
                <a:cubicBezTo>
                  <a:pt x="86" y="128"/>
                  <a:pt x="87" y="128"/>
                  <a:pt x="88" y="128"/>
                </a:cubicBezTo>
                <a:cubicBezTo>
                  <a:pt x="89" y="128"/>
                  <a:pt x="90" y="128"/>
                  <a:pt x="90" y="127"/>
                </a:cubicBezTo>
                <a:cubicBezTo>
                  <a:pt x="90" y="127"/>
                  <a:pt x="90" y="127"/>
                  <a:pt x="90" y="127"/>
                </a:cubicBezTo>
                <a:cubicBezTo>
                  <a:pt x="121" y="104"/>
                  <a:pt x="121" y="104"/>
                  <a:pt x="121" y="104"/>
                </a:cubicBezTo>
                <a:cubicBezTo>
                  <a:pt x="151" y="112"/>
                  <a:pt x="151" y="112"/>
                  <a:pt x="151" y="112"/>
                </a:cubicBezTo>
                <a:cubicBezTo>
                  <a:pt x="151" y="112"/>
                  <a:pt x="151" y="112"/>
                  <a:pt x="151" y="112"/>
                </a:cubicBezTo>
                <a:cubicBezTo>
                  <a:pt x="151" y="112"/>
                  <a:pt x="152" y="112"/>
                  <a:pt x="152" y="112"/>
                </a:cubicBezTo>
                <a:cubicBezTo>
                  <a:pt x="154" y="112"/>
                  <a:pt x="156" y="110"/>
                  <a:pt x="156" y="108"/>
                </a:cubicBezTo>
                <a:cubicBezTo>
                  <a:pt x="156" y="108"/>
                  <a:pt x="156" y="108"/>
                  <a:pt x="156" y="107"/>
                </a:cubicBezTo>
                <a:cubicBezTo>
                  <a:pt x="156" y="107"/>
                  <a:pt x="156" y="107"/>
                  <a:pt x="156" y="107"/>
                </a:cubicBezTo>
                <a:cubicBezTo>
                  <a:pt x="145" y="50"/>
                  <a:pt x="145" y="50"/>
                  <a:pt x="145" y="50"/>
                </a:cubicBezTo>
                <a:cubicBezTo>
                  <a:pt x="173" y="40"/>
                  <a:pt x="173" y="40"/>
                  <a:pt x="173" y="40"/>
                </a:cubicBezTo>
                <a:cubicBezTo>
                  <a:pt x="174" y="40"/>
                  <a:pt x="174" y="40"/>
                  <a:pt x="174" y="40"/>
                </a:cubicBezTo>
                <a:cubicBezTo>
                  <a:pt x="174" y="40"/>
                  <a:pt x="174" y="40"/>
                  <a:pt x="174" y="40"/>
                </a:cubicBezTo>
                <a:cubicBezTo>
                  <a:pt x="174" y="40"/>
                  <a:pt x="174" y="40"/>
                  <a:pt x="174" y="40"/>
                </a:cubicBezTo>
                <a:cubicBezTo>
                  <a:pt x="175" y="39"/>
                  <a:pt x="176" y="38"/>
                  <a:pt x="176" y="36"/>
                </a:cubicBezTo>
                <a:moveTo>
                  <a:pt x="147" y="103"/>
                </a:moveTo>
                <a:cubicBezTo>
                  <a:pt x="121" y="96"/>
                  <a:pt x="121" y="96"/>
                  <a:pt x="121" y="96"/>
                </a:cubicBezTo>
                <a:cubicBezTo>
                  <a:pt x="121" y="96"/>
                  <a:pt x="121" y="96"/>
                  <a:pt x="121" y="96"/>
                </a:cubicBezTo>
                <a:cubicBezTo>
                  <a:pt x="121" y="96"/>
                  <a:pt x="120" y="96"/>
                  <a:pt x="120" y="96"/>
                </a:cubicBezTo>
                <a:cubicBezTo>
                  <a:pt x="119" y="96"/>
                  <a:pt x="118" y="96"/>
                  <a:pt x="118" y="97"/>
                </a:cubicBezTo>
                <a:cubicBezTo>
                  <a:pt x="118" y="97"/>
                  <a:pt x="118" y="97"/>
                  <a:pt x="118" y="97"/>
                </a:cubicBezTo>
                <a:cubicBezTo>
                  <a:pt x="88" y="119"/>
                  <a:pt x="88" y="119"/>
                  <a:pt x="88" y="119"/>
                </a:cubicBezTo>
                <a:cubicBezTo>
                  <a:pt x="62" y="97"/>
                  <a:pt x="62" y="97"/>
                  <a:pt x="62" y="97"/>
                </a:cubicBezTo>
                <a:cubicBezTo>
                  <a:pt x="62" y="97"/>
                  <a:pt x="62" y="97"/>
                  <a:pt x="62" y="97"/>
                </a:cubicBezTo>
                <a:cubicBezTo>
                  <a:pt x="62" y="96"/>
                  <a:pt x="61" y="96"/>
                  <a:pt x="60" y="96"/>
                </a:cubicBezTo>
                <a:cubicBezTo>
                  <a:pt x="60" y="96"/>
                  <a:pt x="59" y="96"/>
                  <a:pt x="59" y="96"/>
                </a:cubicBezTo>
                <a:cubicBezTo>
                  <a:pt x="59" y="96"/>
                  <a:pt x="59" y="96"/>
                  <a:pt x="59" y="96"/>
                </a:cubicBezTo>
                <a:cubicBezTo>
                  <a:pt x="33" y="103"/>
                  <a:pt x="33" y="103"/>
                  <a:pt x="33" y="103"/>
                </a:cubicBezTo>
                <a:cubicBezTo>
                  <a:pt x="39" y="54"/>
                  <a:pt x="39" y="54"/>
                  <a:pt x="39" y="54"/>
                </a:cubicBezTo>
                <a:cubicBezTo>
                  <a:pt x="86" y="72"/>
                  <a:pt x="86" y="72"/>
                  <a:pt x="86" y="72"/>
                </a:cubicBezTo>
                <a:cubicBezTo>
                  <a:pt x="86" y="72"/>
                  <a:pt x="86" y="72"/>
                  <a:pt x="86" y="72"/>
                </a:cubicBezTo>
                <a:cubicBezTo>
                  <a:pt x="87" y="72"/>
                  <a:pt x="87" y="72"/>
                  <a:pt x="88" y="72"/>
                </a:cubicBezTo>
                <a:cubicBezTo>
                  <a:pt x="89" y="72"/>
                  <a:pt x="89" y="72"/>
                  <a:pt x="90" y="72"/>
                </a:cubicBezTo>
                <a:cubicBezTo>
                  <a:pt x="90" y="72"/>
                  <a:pt x="90" y="72"/>
                  <a:pt x="90" y="72"/>
                </a:cubicBezTo>
                <a:cubicBezTo>
                  <a:pt x="138" y="53"/>
                  <a:pt x="138" y="53"/>
                  <a:pt x="138" y="53"/>
                </a:cubicBezTo>
                <a:lnTo>
                  <a:pt x="147" y="103"/>
                </a:lnTo>
                <a:close/>
                <a:moveTo>
                  <a:pt x="88" y="64"/>
                </a:moveTo>
                <a:cubicBezTo>
                  <a:pt x="15" y="36"/>
                  <a:pt x="15" y="36"/>
                  <a:pt x="15" y="36"/>
                </a:cubicBezTo>
                <a:cubicBezTo>
                  <a:pt x="88" y="8"/>
                  <a:pt x="88" y="8"/>
                  <a:pt x="88" y="8"/>
                </a:cubicBezTo>
                <a:cubicBezTo>
                  <a:pt x="161" y="36"/>
                  <a:pt x="161" y="36"/>
                  <a:pt x="161" y="36"/>
                </a:cubicBezTo>
                <a:lnTo>
                  <a:pt x="88" y="6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0" name="Text Placeholder 19">
            <a:extLst>
              <a:ext uri="{FF2B5EF4-FFF2-40B4-BE49-F238E27FC236}">
                <a16:creationId xmlns:a16="http://schemas.microsoft.com/office/drawing/2014/main" id="{7B2B700A-5B6A-49DA-BD31-EC9E5EAD27CF}"/>
              </a:ext>
            </a:extLst>
          </p:cNvPr>
          <p:cNvSpPr>
            <a:spLocks noGrp="1"/>
          </p:cNvSpPr>
          <p:nvPr>
            <p:ph type="body" sz="quarter" idx="17" hasCustomPrompt="1"/>
          </p:nvPr>
        </p:nvSpPr>
        <p:spPr>
          <a:xfrm>
            <a:off x="1347947" y="5660467"/>
            <a:ext cx="4910525" cy="884345"/>
          </a:xfrm>
          <a:prstGeom prst="rect">
            <a:avLst/>
          </a:prstGeom>
        </p:spPr>
        <p:txBody>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 </a:t>
            </a:r>
          </a:p>
        </p:txBody>
      </p:sp>
      <p:pic>
        <p:nvPicPr>
          <p:cNvPr id="21" name="Picture 20" descr="A close up of a logo&#10;&#10;Description automatically generated">
            <a:extLst>
              <a:ext uri="{FF2B5EF4-FFF2-40B4-BE49-F238E27FC236}">
                <a16:creationId xmlns:a16="http://schemas.microsoft.com/office/drawing/2014/main" id="{F352156B-42AF-4DD6-A7C8-5D3E94B118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32472" y="6382235"/>
            <a:ext cx="385464" cy="400343"/>
          </a:xfrm>
          <a:prstGeom prst="rect">
            <a:avLst/>
          </a:prstGeom>
        </p:spPr>
      </p:pic>
    </p:spTree>
    <p:extLst>
      <p:ext uri="{BB962C8B-B14F-4D97-AF65-F5344CB8AC3E}">
        <p14:creationId xmlns:p14="http://schemas.microsoft.com/office/powerpoint/2010/main" val="7806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31">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aphicFrame>
        <p:nvGraphicFramePr>
          <p:cNvPr id="6" name="Chart 5">
            <a:extLst>
              <a:ext uri="{FF2B5EF4-FFF2-40B4-BE49-F238E27FC236}">
                <a16:creationId xmlns:a16="http://schemas.microsoft.com/office/drawing/2014/main" id="{224AE2E0-F24C-4702-9843-709EAC0AD4E5}"/>
              </a:ext>
            </a:extLst>
          </p:cNvPr>
          <p:cNvGraphicFramePr/>
          <p:nvPr userDrawn="1">
            <p:extLst>
              <p:ext uri="{D42A27DB-BD31-4B8C-83A1-F6EECF244321}">
                <p14:modId xmlns:p14="http://schemas.microsoft.com/office/powerpoint/2010/main" val="378599920"/>
              </p:ext>
            </p:extLst>
          </p:nvPr>
        </p:nvGraphicFramePr>
        <p:xfrm>
          <a:off x="826542" y="2180350"/>
          <a:ext cx="10538915" cy="42336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69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32">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aphicFrame>
        <p:nvGraphicFramePr>
          <p:cNvPr id="12" name="Диаграмма 4">
            <a:extLst>
              <a:ext uri="{FF2B5EF4-FFF2-40B4-BE49-F238E27FC236}">
                <a16:creationId xmlns:a16="http://schemas.microsoft.com/office/drawing/2014/main" id="{48497CB1-BB36-4107-B65E-D3C5022F7F0E}"/>
              </a:ext>
            </a:extLst>
          </p:cNvPr>
          <p:cNvGraphicFramePr/>
          <p:nvPr userDrawn="1">
            <p:extLst>
              <p:ext uri="{D42A27DB-BD31-4B8C-83A1-F6EECF244321}">
                <p14:modId xmlns:p14="http://schemas.microsoft.com/office/powerpoint/2010/main" val="2813982887"/>
              </p:ext>
            </p:extLst>
          </p:nvPr>
        </p:nvGraphicFramePr>
        <p:xfrm>
          <a:off x="6570368" y="1847342"/>
          <a:ext cx="4910525" cy="4326630"/>
        </p:xfrm>
        <a:graphic>
          <a:graphicData uri="http://schemas.openxmlformats.org/drawingml/2006/chart">
            <c:chart xmlns:c="http://schemas.openxmlformats.org/drawingml/2006/chart" xmlns:r="http://schemas.openxmlformats.org/officeDocument/2006/relationships" r:id="rId2"/>
          </a:graphicData>
        </a:graphic>
      </p:graphicFrame>
      <p:sp>
        <p:nvSpPr>
          <p:cNvPr id="21" name="Oval 20">
            <a:extLst>
              <a:ext uri="{FF2B5EF4-FFF2-40B4-BE49-F238E27FC236}">
                <a16:creationId xmlns:a16="http://schemas.microsoft.com/office/drawing/2014/main" id="{1711B4FD-B9E8-497A-A4ED-AEB76770C84D}"/>
              </a:ext>
            </a:extLst>
          </p:cNvPr>
          <p:cNvSpPr/>
          <p:nvPr userDrawn="1"/>
        </p:nvSpPr>
        <p:spPr>
          <a:xfrm>
            <a:off x="711107" y="2461729"/>
            <a:ext cx="353421" cy="353421"/>
          </a:xfrm>
          <a:prstGeom prst="ellipse">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2" name="Oval 21">
            <a:extLst>
              <a:ext uri="{FF2B5EF4-FFF2-40B4-BE49-F238E27FC236}">
                <a16:creationId xmlns:a16="http://schemas.microsoft.com/office/drawing/2014/main" id="{DDEE948C-D81C-4D0D-8602-E62E9DEDA076}"/>
              </a:ext>
            </a:extLst>
          </p:cNvPr>
          <p:cNvSpPr/>
          <p:nvPr userDrawn="1"/>
        </p:nvSpPr>
        <p:spPr>
          <a:xfrm>
            <a:off x="711107" y="3833947"/>
            <a:ext cx="353421" cy="3534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4" name="Oval 23">
            <a:extLst>
              <a:ext uri="{FF2B5EF4-FFF2-40B4-BE49-F238E27FC236}">
                <a16:creationId xmlns:a16="http://schemas.microsoft.com/office/drawing/2014/main" id="{1187CA72-DC75-4700-8A15-6ADB452EC71A}"/>
              </a:ext>
            </a:extLst>
          </p:cNvPr>
          <p:cNvSpPr/>
          <p:nvPr userDrawn="1"/>
        </p:nvSpPr>
        <p:spPr>
          <a:xfrm>
            <a:off x="711107" y="5206165"/>
            <a:ext cx="353421" cy="353421"/>
          </a:xfrm>
          <a:prstGeom prst="ellipse">
            <a:avLst/>
          </a:prstGeom>
          <a:solidFill>
            <a:srgbClr val="838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1214058" y="2361975"/>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1214058" y="2820450"/>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28" name="Text Placeholder 15">
            <a:extLst>
              <a:ext uri="{FF2B5EF4-FFF2-40B4-BE49-F238E27FC236}">
                <a16:creationId xmlns:a16="http://schemas.microsoft.com/office/drawing/2014/main" id="{501C3499-FB3E-4351-9F74-9360E56C28BC}"/>
              </a:ext>
            </a:extLst>
          </p:cNvPr>
          <p:cNvSpPr>
            <a:spLocks noGrp="1"/>
          </p:cNvSpPr>
          <p:nvPr>
            <p:ph type="body" sz="quarter" idx="19" hasCustomPrompt="1"/>
          </p:nvPr>
        </p:nvSpPr>
        <p:spPr>
          <a:xfrm>
            <a:off x="1214058" y="3636975"/>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29" name="Text Placeholder 19">
            <a:extLst>
              <a:ext uri="{FF2B5EF4-FFF2-40B4-BE49-F238E27FC236}">
                <a16:creationId xmlns:a16="http://schemas.microsoft.com/office/drawing/2014/main" id="{6C65F528-E474-4CC5-81CC-87E8A4FA8AFC}"/>
              </a:ext>
            </a:extLst>
          </p:cNvPr>
          <p:cNvSpPr>
            <a:spLocks noGrp="1"/>
          </p:cNvSpPr>
          <p:nvPr>
            <p:ph type="body" sz="quarter" idx="20" hasCustomPrompt="1"/>
          </p:nvPr>
        </p:nvSpPr>
        <p:spPr>
          <a:xfrm>
            <a:off x="1214058" y="4095450"/>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30" name="Text Placeholder 15">
            <a:extLst>
              <a:ext uri="{FF2B5EF4-FFF2-40B4-BE49-F238E27FC236}">
                <a16:creationId xmlns:a16="http://schemas.microsoft.com/office/drawing/2014/main" id="{581D43B4-DE78-4D59-9B9A-E5F566BE9F21}"/>
              </a:ext>
            </a:extLst>
          </p:cNvPr>
          <p:cNvSpPr>
            <a:spLocks noGrp="1"/>
          </p:cNvSpPr>
          <p:nvPr>
            <p:ph type="body" sz="quarter" idx="21" hasCustomPrompt="1"/>
          </p:nvPr>
        </p:nvSpPr>
        <p:spPr>
          <a:xfrm>
            <a:off x="1214058" y="4911975"/>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31" name="Text Placeholder 19">
            <a:extLst>
              <a:ext uri="{FF2B5EF4-FFF2-40B4-BE49-F238E27FC236}">
                <a16:creationId xmlns:a16="http://schemas.microsoft.com/office/drawing/2014/main" id="{BF21A541-1B55-47A0-A60D-A20237B06249}"/>
              </a:ext>
            </a:extLst>
          </p:cNvPr>
          <p:cNvSpPr>
            <a:spLocks noGrp="1"/>
          </p:cNvSpPr>
          <p:nvPr>
            <p:ph type="body" sz="quarter" idx="22" hasCustomPrompt="1"/>
          </p:nvPr>
        </p:nvSpPr>
        <p:spPr>
          <a:xfrm>
            <a:off x="1214058" y="5370450"/>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355398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250"/>
                                        <p:tgtEl>
                                          <p:spTgt spid="12"/>
                                        </p:tgtEl>
                                      </p:cBhvr>
                                    </p:animEffect>
                                    <p:anim calcmode="lin" valueType="num">
                                      <p:cBhvr>
                                        <p:cTn id="8" dur="1250" fill="hold"/>
                                        <p:tgtEl>
                                          <p:spTgt spid="12"/>
                                        </p:tgtEl>
                                        <p:attrNameLst>
                                          <p:attrName>ppt_x</p:attrName>
                                        </p:attrNameLst>
                                      </p:cBhvr>
                                      <p:tavLst>
                                        <p:tav tm="0">
                                          <p:val>
                                            <p:strVal val="#ppt_x"/>
                                          </p:val>
                                        </p:tav>
                                        <p:tav tm="100000">
                                          <p:val>
                                            <p:strVal val="#ppt_x"/>
                                          </p:val>
                                        </p:tav>
                                      </p:tavLst>
                                    </p:anim>
                                    <p:anim calcmode="lin" valueType="num">
                                      <p:cBhvr>
                                        <p:cTn id="9" dur="1125" decel="100000" fill="hold"/>
                                        <p:tgtEl>
                                          <p:spTgt spid="1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33">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notes</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a:p>
            <a:pPr lvl="0"/>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a:p>
            <a:pPr lvl="0"/>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graphicFrame>
        <p:nvGraphicFramePr>
          <p:cNvPr id="14" name="Chart 13">
            <a:extLst>
              <a:ext uri="{FF2B5EF4-FFF2-40B4-BE49-F238E27FC236}">
                <a16:creationId xmlns:a16="http://schemas.microsoft.com/office/drawing/2014/main" id="{C825D1F9-540F-4778-BC28-E93D953294CB}"/>
              </a:ext>
            </a:extLst>
          </p:cNvPr>
          <p:cNvGraphicFramePr/>
          <p:nvPr userDrawn="1">
            <p:extLst>
              <p:ext uri="{D42A27DB-BD31-4B8C-83A1-F6EECF244321}">
                <p14:modId xmlns:p14="http://schemas.microsoft.com/office/powerpoint/2010/main" val="646513063"/>
              </p:ext>
            </p:extLst>
          </p:nvPr>
        </p:nvGraphicFramePr>
        <p:xfrm>
          <a:off x="547333" y="2238297"/>
          <a:ext cx="6135522" cy="3543300"/>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F01358B7-AB67-420C-AA82-A324A09130AE}"/>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7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ducation Logo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652DC-A9B4-472C-B432-3D4EFE763E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064" y="2413913"/>
            <a:ext cx="10603871" cy="2030173"/>
          </a:xfrm>
          <a:prstGeom prst="rect">
            <a:avLst/>
          </a:prstGeom>
        </p:spPr>
      </p:pic>
    </p:spTree>
    <p:extLst>
      <p:ext uri="{BB962C8B-B14F-4D97-AF65-F5344CB8AC3E}">
        <p14:creationId xmlns:p14="http://schemas.microsoft.com/office/powerpoint/2010/main" val="3157915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ustom Layout 34">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11B87739-8AB2-4CEA-B8E9-29DB02873FA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14BE432F-0289-4598-830B-5644C2753A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aphicFrame>
        <p:nvGraphicFramePr>
          <p:cNvPr id="5" name="Chart 4">
            <a:extLst>
              <a:ext uri="{FF2B5EF4-FFF2-40B4-BE49-F238E27FC236}">
                <a16:creationId xmlns:a16="http://schemas.microsoft.com/office/drawing/2014/main" id="{9D101E04-03EA-427E-960A-9BC2BD4A5ED1}"/>
              </a:ext>
            </a:extLst>
          </p:cNvPr>
          <p:cNvGraphicFramePr/>
          <p:nvPr userDrawn="1">
            <p:extLst>
              <p:ext uri="{D42A27DB-BD31-4B8C-83A1-F6EECF244321}">
                <p14:modId xmlns:p14="http://schemas.microsoft.com/office/powerpoint/2010/main" val="563172833"/>
              </p:ext>
            </p:extLst>
          </p:nvPr>
        </p:nvGraphicFramePr>
        <p:xfrm>
          <a:off x="4142462" y="2093226"/>
          <a:ext cx="3907076" cy="366260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DBF83D2B-F9E3-4D07-84BC-7D6493D7916C}"/>
              </a:ext>
            </a:extLst>
          </p:cNvPr>
          <p:cNvCxnSpPr/>
          <p:nvPr userDrawn="1"/>
        </p:nvCxnSpPr>
        <p:spPr>
          <a:xfrm flipH="1">
            <a:off x="7671170" y="2274667"/>
            <a:ext cx="756735"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A0C3A0-BD7A-4082-ADC5-530442A3D598}"/>
              </a:ext>
            </a:extLst>
          </p:cNvPr>
          <p:cNvCxnSpPr/>
          <p:nvPr userDrawn="1"/>
        </p:nvCxnSpPr>
        <p:spPr>
          <a:xfrm flipH="1">
            <a:off x="7589705" y="5368521"/>
            <a:ext cx="838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F00F3E-F701-4D55-9BD0-1036EC417F9D}"/>
              </a:ext>
            </a:extLst>
          </p:cNvPr>
          <p:cNvCxnSpPr/>
          <p:nvPr userDrawn="1"/>
        </p:nvCxnSpPr>
        <p:spPr>
          <a:xfrm>
            <a:off x="3506424" y="2274667"/>
            <a:ext cx="838200"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FD5D38-C665-4A4D-B2C7-725294095D59}"/>
              </a:ext>
            </a:extLst>
          </p:cNvPr>
          <p:cNvCxnSpPr/>
          <p:nvPr userDrawn="1"/>
        </p:nvCxnSpPr>
        <p:spPr>
          <a:xfrm flipV="1">
            <a:off x="3506424" y="5189478"/>
            <a:ext cx="838200" cy="358086"/>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 Placeholder 15">
            <a:extLst>
              <a:ext uri="{FF2B5EF4-FFF2-40B4-BE49-F238E27FC236}">
                <a16:creationId xmlns:a16="http://schemas.microsoft.com/office/drawing/2014/main" id="{4D9739AD-4A19-4269-9997-645625259829}"/>
              </a:ext>
            </a:extLst>
          </p:cNvPr>
          <p:cNvSpPr>
            <a:spLocks noGrp="1"/>
          </p:cNvSpPr>
          <p:nvPr>
            <p:ph type="body" sz="quarter" idx="12" hasCustomPrompt="1"/>
          </p:nvPr>
        </p:nvSpPr>
        <p:spPr>
          <a:xfrm>
            <a:off x="8685576" y="1640050"/>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1" name="Text Placeholder 19">
            <a:extLst>
              <a:ext uri="{FF2B5EF4-FFF2-40B4-BE49-F238E27FC236}">
                <a16:creationId xmlns:a16="http://schemas.microsoft.com/office/drawing/2014/main" id="{7351C274-1397-4C7D-AC1C-E9913A3C9CC8}"/>
              </a:ext>
            </a:extLst>
          </p:cNvPr>
          <p:cNvSpPr>
            <a:spLocks noGrp="1"/>
          </p:cNvSpPr>
          <p:nvPr>
            <p:ph type="body" sz="quarter" idx="18" hasCustomPrompt="1"/>
          </p:nvPr>
        </p:nvSpPr>
        <p:spPr>
          <a:xfrm>
            <a:off x="8685576" y="2098525"/>
            <a:ext cx="3365397"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12" name="Text Placeholder 15">
            <a:extLst>
              <a:ext uri="{FF2B5EF4-FFF2-40B4-BE49-F238E27FC236}">
                <a16:creationId xmlns:a16="http://schemas.microsoft.com/office/drawing/2014/main" id="{BDF9A162-22EE-4EBE-844E-F44CCAE40E72}"/>
              </a:ext>
            </a:extLst>
          </p:cNvPr>
          <p:cNvSpPr>
            <a:spLocks noGrp="1"/>
          </p:cNvSpPr>
          <p:nvPr>
            <p:ph type="body" sz="quarter" idx="19" hasCustomPrompt="1"/>
          </p:nvPr>
        </p:nvSpPr>
        <p:spPr>
          <a:xfrm>
            <a:off x="8685576" y="4781895"/>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3" name="Text Placeholder 19">
            <a:extLst>
              <a:ext uri="{FF2B5EF4-FFF2-40B4-BE49-F238E27FC236}">
                <a16:creationId xmlns:a16="http://schemas.microsoft.com/office/drawing/2014/main" id="{C192BCC1-165C-48DC-B82A-AF6114C5D736}"/>
              </a:ext>
            </a:extLst>
          </p:cNvPr>
          <p:cNvSpPr>
            <a:spLocks noGrp="1"/>
          </p:cNvSpPr>
          <p:nvPr>
            <p:ph type="body" sz="quarter" idx="20" hasCustomPrompt="1"/>
          </p:nvPr>
        </p:nvSpPr>
        <p:spPr>
          <a:xfrm>
            <a:off x="8685576" y="5240370"/>
            <a:ext cx="3365397"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14" name="Text Placeholder 15">
            <a:extLst>
              <a:ext uri="{FF2B5EF4-FFF2-40B4-BE49-F238E27FC236}">
                <a16:creationId xmlns:a16="http://schemas.microsoft.com/office/drawing/2014/main" id="{5F84A27D-33F4-4B10-A823-C3AA35474753}"/>
              </a:ext>
            </a:extLst>
          </p:cNvPr>
          <p:cNvSpPr>
            <a:spLocks noGrp="1"/>
          </p:cNvSpPr>
          <p:nvPr>
            <p:ph type="body" sz="quarter" idx="21" hasCustomPrompt="1"/>
          </p:nvPr>
        </p:nvSpPr>
        <p:spPr>
          <a:xfrm>
            <a:off x="89285" y="2116121"/>
            <a:ext cx="3171858" cy="453176"/>
          </a:xfrm>
          <a:prstGeom prst="rect">
            <a:avLst/>
          </a:prstGeom>
        </p:spPr>
        <p:txBody>
          <a:bodyPr/>
          <a:lstStyle>
            <a:lvl1pPr marL="0" indent="0" algn="r">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5" name="Text Placeholder 19">
            <a:extLst>
              <a:ext uri="{FF2B5EF4-FFF2-40B4-BE49-F238E27FC236}">
                <a16:creationId xmlns:a16="http://schemas.microsoft.com/office/drawing/2014/main" id="{2FD84FBD-E1EE-4453-B44F-0FB43FA3708D}"/>
              </a:ext>
            </a:extLst>
          </p:cNvPr>
          <p:cNvSpPr>
            <a:spLocks noGrp="1"/>
          </p:cNvSpPr>
          <p:nvPr>
            <p:ph type="body" sz="quarter" idx="22" hasCustomPrompt="1"/>
          </p:nvPr>
        </p:nvSpPr>
        <p:spPr>
          <a:xfrm>
            <a:off x="89285" y="2574596"/>
            <a:ext cx="3674810" cy="614387"/>
          </a:xfrm>
          <a:prstGeom prst="rect">
            <a:avLst/>
          </a:prstGeom>
        </p:spPr>
        <p:txBody>
          <a:bodyPr/>
          <a:lstStyle>
            <a:lvl1pPr marL="0" indent="0" algn="r">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16" name="Text Placeholder 15">
            <a:extLst>
              <a:ext uri="{FF2B5EF4-FFF2-40B4-BE49-F238E27FC236}">
                <a16:creationId xmlns:a16="http://schemas.microsoft.com/office/drawing/2014/main" id="{E74497F2-A883-4A04-B939-38DF65CD833A}"/>
              </a:ext>
            </a:extLst>
          </p:cNvPr>
          <p:cNvSpPr>
            <a:spLocks noGrp="1"/>
          </p:cNvSpPr>
          <p:nvPr>
            <p:ph type="body" sz="quarter" idx="23" hasCustomPrompt="1"/>
          </p:nvPr>
        </p:nvSpPr>
        <p:spPr>
          <a:xfrm>
            <a:off x="89285" y="5365529"/>
            <a:ext cx="3171858" cy="453176"/>
          </a:xfrm>
          <a:prstGeom prst="rect">
            <a:avLst/>
          </a:prstGeom>
        </p:spPr>
        <p:txBody>
          <a:bodyPr/>
          <a:lstStyle>
            <a:lvl1pPr marL="0" indent="0" algn="r">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7" name="Text Placeholder 19">
            <a:extLst>
              <a:ext uri="{FF2B5EF4-FFF2-40B4-BE49-F238E27FC236}">
                <a16:creationId xmlns:a16="http://schemas.microsoft.com/office/drawing/2014/main" id="{D53733C8-CE1E-406C-9B6B-81D9A4190FD6}"/>
              </a:ext>
            </a:extLst>
          </p:cNvPr>
          <p:cNvSpPr>
            <a:spLocks noGrp="1"/>
          </p:cNvSpPr>
          <p:nvPr>
            <p:ph type="body" sz="quarter" idx="24" hasCustomPrompt="1"/>
          </p:nvPr>
        </p:nvSpPr>
        <p:spPr>
          <a:xfrm>
            <a:off x="89285" y="5824004"/>
            <a:ext cx="3674810" cy="614387"/>
          </a:xfrm>
          <a:prstGeom prst="rect">
            <a:avLst/>
          </a:prstGeom>
        </p:spPr>
        <p:txBody>
          <a:bodyPr/>
          <a:lstStyle>
            <a:lvl1pPr marL="0" indent="0" algn="r">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pic>
        <p:nvPicPr>
          <p:cNvPr id="18" name="Picture 17" descr="A close up of a logo&#10;&#10;Description automatically generated">
            <a:extLst>
              <a:ext uri="{FF2B5EF4-FFF2-40B4-BE49-F238E27FC236}">
                <a16:creationId xmlns:a16="http://schemas.microsoft.com/office/drawing/2014/main" id="{F352156B-42AF-4DD6-A7C8-5D3E94B118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32472" y="6382235"/>
            <a:ext cx="385464" cy="400343"/>
          </a:xfrm>
          <a:prstGeom prst="rect">
            <a:avLst/>
          </a:prstGeom>
        </p:spPr>
      </p:pic>
    </p:spTree>
    <p:extLst>
      <p:ext uri="{BB962C8B-B14F-4D97-AF65-F5344CB8AC3E}">
        <p14:creationId xmlns:p14="http://schemas.microsoft.com/office/powerpoint/2010/main" val="26829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35">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6750BC6-BAD5-4C37-8A3D-B1934F7E29FD}"/>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2F4651B7-0C5C-47DA-A88C-CFC21067CA2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5" name="Text Placeholder 15">
            <a:extLst>
              <a:ext uri="{FF2B5EF4-FFF2-40B4-BE49-F238E27FC236}">
                <a16:creationId xmlns:a16="http://schemas.microsoft.com/office/drawing/2014/main" id="{859B71E3-C4E3-419E-8726-45CF7E1B1CB1}"/>
              </a:ext>
            </a:extLst>
          </p:cNvPr>
          <p:cNvSpPr>
            <a:spLocks noGrp="1"/>
          </p:cNvSpPr>
          <p:nvPr>
            <p:ph type="body" sz="quarter" idx="12" hasCustomPrompt="1"/>
          </p:nvPr>
        </p:nvSpPr>
        <p:spPr>
          <a:xfrm>
            <a:off x="2155754" y="2283560"/>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6" name="Text Placeholder 19">
            <a:extLst>
              <a:ext uri="{FF2B5EF4-FFF2-40B4-BE49-F238E27FC236}">
                <a16:creationId xmlns:a16="http://schemas.microsoft.com/office/drawing/2014/main" id="{A1F18BD8-B62B-46AD-B912-C91DA30EFF7F}"/>
              </a:ext>
            </a:extLst>
          </p:cNvPr>
          <p:cNvSpPr>
            <a:spLocks noGrp="1"/>
          </p:cNvSpPr>
          <p:nvPr>
            <p:ph type="body" sz="quarter" idx="18" hasCustomPrompt="1"/>
          </p:nvPr>
        </p:nvSpPr>
        <p:spPr>
          <a:xfrm>
            <a:off x="2155754" y="2742035"/>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7" name="Text Placeholder 15">
            <a:extLst>
              <a:ext uri="{FF2B5EF4-FFF2-40B4-BE49-F238E27FC236}">
                <a16:creationId xmlns:a16="http://schemas.microsoft.com/office/drawing/2014/main" id="{D7225046-2496-4113-B947-1E233A80A46A}"/>
              </a:ext>
            </a:extLst>
          </p:cNvPr>
          <p:cNvSpPr>
            <a:spLocks noGrp="1"/>
          </p:cNvSpPr>
          <p:nvPr>
            <p:ph type="body" sz="quarter" idx="19" hasCustomPrompt="1"/>
          </p:nvPr>
        </p:nvSpPr>
        <p:spPr>
          <a:xfrm>
            <a:off x="2155754" y="3558560"/>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8" name="Text Placeholder 19">
            <a:extLst>
              <a:ext uri="{FF2B5EF4-FFF2-40B4-BE49-F238E27FC236}">
                <a16:creationId xmlns:a16="http://schemas.microsoft.com/office/drawing/2014/main" id="{D740DE6B-98DA-4653-9454-B5DD8D5974B5}"/>
              </a:ext>
            </a:extLst>
          </p:cNvPr>
          <p:cNvSpPr>
            <a:spLocks noGrp="1"/>
          </p:cNvSpPr>
          <p:nvPr>
            <p:ph type="body" sz="quarter" idx="20" hasCustomPrompt="1"/>
          </p:nvPr>
        </p:nvSpPr>
        <p:spPr>
          <a:xfrm>
            <a:off x="2155754" y="4017035"/>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9" name="Text Placeholder 15">
            <a:extLst>
              <a:ext uri="{FF2B5EF4-FFF2-40B4-BE49-F238E27FC236}">
                <a16:creationId xmlns:a16="http://schemas.microsoft.com/office/drawing/2014/main" id="{52C86906-3350-47CE-BFDD-4E266602E65C}"/>
              </a:ext>
            </a:extLst>
          </p:cNvPr>
          <p:cNvSpPr>
            <a:spLocks noGrp="1"/>
          </p:cNvSpPr>
          <p:nvPr>
            <p:ph type="body" sz="quarter" idx="21" hasCustomPrompt="1"/>
          </p:nvPr>
        </p:nvSpPr>
        <p:spPr>
          <a:xfrm>
            <a:off x="2155754" y="4833560"/>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0" name="Text Placeholder 19">
            <a:extLst>
              <a:ext uri="{FF2B5EF4-FFF2-40B4-BE49-F238E27FC236}">
                <a16:creationId xmlns:a16="http://schemas.microsoft.com/office/drawing/2014/main" id="{1923D99A-7C65-4DFC-9722-47FDFC9A34E7}"/>
              </a:ext>
            </a:extLst>
          </p:cNvPr>
          <p:cNvSpPr>
            <a:spLocks noGrp="1"/>
          </p:cNvSpPr>
          <p:nvPr>
            <p:ph type="body" sz="quarter" idx="22" hasCustomPrompt="1"/>
          </p:nvPr>
        </p:nvSpPr>
        <p:spPr>
          <a:xfrm>
            <a:off x="2155754" y="5292035"/>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11" name="Oval 10">
            <a:extLst>
              <a:ext uri="{FF2B5EF4-FFF2-40B4-BE49-F238E27FC236}">
                <a16:creationId xmlns:a16="http://schemas.microsoft.com/office/drawing/2014/main" id="{EAEC2986-63AF-4B2B-83C3-354DFF39FC62}"/>
              </a:ext>
            </a:extLst>
          </p:cNvPr>
          <p:cNvSpPr/>
          <p:nvPr userDrawn="1"/>
        </p:nvSpPr>
        <p:spPr>
          <a:xfrm>
            <a:off x="1338192" y="2196586"/>
            <a:ext cx="629220" cy="629220"/>
          </a:xfrm>
          <a:prstGeom prst="ellips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Freeform 56">
            <a:extLst>
              <a:ext uri="{FF2B5EF4-FFF2-40B4-BE49-F238E27FC236}">
                <a16:creationId xmlns:a16="http://schemas.microsoft.com/office/drawing/2014/main" id="{CDA93272-9093-4BD9-A1F7-8D050ADF9AF5}"/>
              </a:ext>
            </a:extLst>
          </p:cNvPr>
          <p:cNvSpPr>
            <a:spLocks noEditPoints="1"/>
          </p:cNvSpPr>
          <p:nvPr userDrawn="1"/>
        </p:nvSpPr>
        <p:spPr bwMode="auto">
          <a:xfrm>
            <a:off x="1485966" y="2340654"/>
            <a:ext cx="333672" cy="341084"/>
          </a:xfrm>
          <a:custGeom>
            <a:avLst/>
            <a:gdLst>
              <a:gd name="T0" fmla="*/ 64 w 176"/>
              <a:gd name="T1" fmla="*/ 96 h 176"/>
              <a:gd name="T2" fmla="*/ 60 w 176"/>
              <a:gd name="T3" fmla="*/ 100 h 176"/>
              <a:gd name="T4" fmla="*/ 61 w 176"/>
              <a:gd name="T5" fmla="*/ 103 h 176"/>
              <a:gd name="T6" fmla="*/ 85 w 176"/>
              <a:gd name="T7" fmla="*/ 127 h 176"/>
              <a:gd name="T8" fmla="*/ 88 w 176"/>
              <a:gd name="T9" fmla="*/ 128 h 176"/>
              <a:gd name="T10" fmla="*/ 91 w 176"/>
              <a:gd name="T11" fmla="*/ 127 h 176"/>
              <a:gd name="T12" fmla="*/ 115 w 176"/>
              <a:gd name="T13" fmla="*/ 103 h 176"/>
              <a:gd name="T14" fmla="*/ 116 w 176"/>
              <a:gd name="T15" fmla="*/ 100 h 176"/>
              <a:gd name="T16" fmla="*/ 112 w 176"/>
              <a:gd name="T17" fmla="*/ 96 h 176"/>
              <a:gd name="T18" fmla="*/ 109 w 176"/>
              <a:gd name="T19" fmla="*/ 97 h 176"/>
              <a:gd name="T20" fmla="*/ 92 w 176"/>
              <a:gd name="T21" fmla="*/ 114 h 176"/>
              <a:gd name="T22" fmla="*/ 92 w 176"/>
              <a:gd name="T23" fmla="*/ 4 h 176"/>
              <a:gd name="T24" fmla="*/ 92 w 176"/>
              <a:gd name="T25" fmla="*/ 4 h 176"/>
              <a:gd name="T26" fmla="*/ 88 w 176"/>
              <a:gd name="T27" fmla="*/ 0 h 176"/>
              <a:gd name="T28" fmla="*/ 84 w 176"/>
              <a:gd name="T29" fmla="*/ 4 h 176"/>
              <a:gd name="T30" fmla="*/ 84 w 176"/>
              <a:gd name="T31" fmla="*/ 114 h 176"/>
              <a:gd name="T32" fmla="*/ 67 w 176"/>
              <a:gd name="T33" fmla="*/ 97 h 176"/>
              <a:gd name="T34" fmla="*/ 64 w 176"/>
              <a:gd name="T35" fmla="*/ 96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96"/>
                </a:moveTo>
                <a:cubicBezTo>
                  <a:pt x="62" y="96"/>
                  <a:pt x="60" y="98"/>
                  <a:pt x="60" y="100"/>
                </a:cubicBezTo>
                <a:cubicBezTo>
                  <a:pt x="60" y="101"/>
                  <a:pt x="60" y="102"/>
                  <a:pt x="61" y="103"/>
                </a:cubicBezTo>
                <a:cubicBezTo>
                  <a:pt x="85" y="127"/>
                  <a:pt x="85" y="127"/>
                  <a:pt x="85" y="127"/>
                </a:cubicBezTo>
                <a:cubicBezTo>
                  <a:pt x="86" y="128"/>
                  <a:pt x="87" y="128"/>
                  <a:pt x="88" y="128"/>
                </a:cubicBezTo>
                <a:cubicBezTo>
                  <a:pt x="89" y="128"/>
                  <a:pt x="90" y="128"/>
                  <a:pt x="91" y="127"/>
                </a:cubicBezTo>
                <a:cubicBezTo>
                  <a:pt x="115" y="103"/>
                  <a:pt x="115" y="103"/>
                  <a:pt x="115" y="103"/>
                </a:cubicBezTo>
                <a:cubicBezTo>
                  <a:pt x="116" y="102"/>
                  <a:pt x="116" y="101"/>
                  <a:pt x="116" y="100"/>
                </a:cubicBezTo>
                <a:cubicBezTo>
                  <a:pt x="116" y="98"/>
                  <a:pt x="114" y="96"/>
                  <a:pt x="112" y="96"/>
                </a:cubicBezTo>
                <a:cubicBezTo>
                  <a:pt x="111" y="96"/>
                  <a:pt x="110" y="96"/>
                  <a:pt x="109" y="97"/>
                </a:cubicBezTo>
                <a:cubicBezTo>
                  <a:pt x="92" y="114"/>
                  <a:pt x="92" y="114"/>
                  <a:pt x="92" y="114"/>
                </a:cubicBezTo>
                <a:cubicBezTo>
                  <a:pt x="92" y="4"/>
                  <a:pt x="92" y="4"/>
                  <a:pt x="92" y="4"/>
                </a:cubicBezTo>
                <a:cubicBezTo>
                  <a:pt x="92" y="4"/>
                  <a:pt x="92" y="4"/>
                  <a:pt x="92" y="4"/>
                </a:cubicBezTo>
                <a:cubicBezTo>
                  <a:pt x="92" y="2"/>
                  <a:pt x="90" y="0"/>
                  <a:pt x="88" y="0"/>
                </a:cubicBezTo>
                <a:cubicBezTo>
                  <a:pt x="86" y="0"/>
                  <a:pt x="84" y="2"/>
                  <a:pt x="84" y="4"/>
                </a:cubicBezTo>
                <a:cubicBezTo>
                  <a:pt x="84" y="114"/>
                  <a:pt x="84" y="114"/>
                  <a:pt x="84" y="114"/>
                </a:cubicBezTo>
                <a:cubicBezTo>
                  <a:pt x="67" y="97"/>
                  <a:pt x="67" y="97"/>
                  <a:pt x="67" y="97"/>
                </a:cubicBezTo>
                <a:cubicBezTo>
                  <a:pt x="66" y="96"/>
                  <a:pt x="65" y="96"/>
                  <a:pt x="64" y="96"/>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Oval 14">
            <a:extLst>
              <a:ext uri="{FF2B5EF4-FFF2-40B4-BE49-F238E27FC236}">
                <a16:creationId xmlns:a16="http://schemas.microsoft.com/office/drawing/2014/main" id="{89B154C4-370B-4F04-9706-22197E434C9C}"/>
              </a:ext>
            </a:extLst>
          </p:cNvPr>
          <p:cNvSpPr/>
          <p:nvPr userDrawn="1"/>
        </p:nvSpPr>
        <p:spPr>
          <a:xfrm>
            <a:off x="1338192" y="3558560"/>
            <a:ext cx="629220" cy="629220"/>
          </a:xfrm>
          <a:prstGeom prst="ellipse">
            <a:avLst/>
          </a:prstGeom>
          <a:solidFill>
            <a:srgbClr val="83838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6" name="Freeform 57">
            <a:extLst>
              <a:ext uri="{FF2B5EF4-FFF2-40B4-BE49-F238E27FC236}">
                <a16:creationId xmlns:a16="http://schemas.microsoft.com/office/drawing/2014/main" id="{0E486066-A87E-4142-8393-01465AA064D3}"/>
              </a:ext>
            </a:extLst>
          </p:cNvPr>
          <p:cNvSpPr>
            <a:spLocks noEditPoints="1"/>
          </p:cNvSpPr>
          <p:nvPr userDrawn="1"/>
        </p:nvSpPr>
        <p:spPr bwMode="auto">
          <a:xfrm>
            <a:off x="1485966" y="3688120"/>
            <a:ext cx="333672" cy="341084"/>
          </a:xfrm>
          <a:custGeom>
            <a:avLst/>
            <a:gdLst>
              <a:gd name="T0" fmla="*/ 64 w 176"/>
              <a:gd name="T1" fmla="*/ 32 h 176"/>
              <a:gd name="T2" fmla="*/ 67 w 176"/>
              <a:gd name="T3" fmla="*/ 31 h 176"/>
              <a:gd name="T4" fmla="*/ 84 w 176"/>
              <a:gd name="T5" fmla="*/ 14 h 176"/>
              <a:gd name="T6" fmla="*/ 84 w 176"/>
              <a:gd name="T7" fmla="*/ 124 h 176"/>
              <a:gd name="T8" fmla="*/ 84 w 176"/>
              <a:gd name="T9" fmla="*/ 124 h 176"/>
              <a:gd name="T10" fmla="*/ 88 w 176"/>
              <a:gd name="T11" fmla="*/ 128 h 176"/>
              <a:gd name="T12" fmla="*/ 92 w 176"/>
              <a:gd name="T13" fmla="*/ 124 h 176"/>
              <a:gd name="T14" fmla="*/ 92 w 176"/>
              <a:gd name="T15" fmla="*/ 14 h 176"/>
              <a:gd name="T16" fmla="*/ 109 w 176"/>
              <a:gd name="T17" fmla="*/ 31 h 176"/>
              <a:gd name="T18" fmla="*/ 112 w 176"/>
              <a:gd name="T19" fmla="*/ 32 h 176"/>
              <a:gd name="T20" fmla="*/ 116 w 176"/>
              <a:gd name="T21" fmla="*/ 28 h 176"/>
              <a:gd name="T22" fmla="*/ 115 w 176"/>
              <a:gd name="T23" fmla="*/ 25 h 176"/>
              <a:gd name="T24" fmla="*/ 91 w 176"/>
              <a:gd name="T25" fmla="*/ 1 h 176"/>
              <a:gd name="T26" fmla="*/ 88 w 176"/>
              <a:gd name="T27" fmla="*/ 0 h 176"/>
              <a:gd name="T28" fmla="*/ 85 w 176"/>
              <a:gd name="T29" fmla="*/ 1 h 176"/>
              <a:gd name="T30" fmla="*/ 61 w 176"/>
              <a:gd name="T31" fmla="*/ 25 h 176"/>
              <a:gd name="T32" fmla="*/ 60 w 176"/>
              <a:gd name="T33" fmla="*/ 28 h 176"/>
              <a:gd name="T34" fmla="*/ 64 w 176"/>
              <a:gd name="T35" fmla="*/ 32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32"/>
                </a:moveTo>
                <a:cubicBezTo>
                  <a:pt x="65" y="32"/>
                  <a:pt x="66" y="32"/>
                  <a:pt x="67" y="31"/>
                </a:cubicBezTo>
                <a:cubicBezTo>
                  <a:pt x="84" y="14"/>
                  <a:pt x="84" y="14"/>
                  <a:pt x="84" y="14"/>
                </a:cubicBezTo>
                <a:cubicBezTo>
                  <a:pt x="84" y="124"/>
                  <a:pt x="84" y="124"/>
                  <a:pt x="84" y="124"/>
                </a:cubicBezTo>
                <a:cubicBezTo>
                  <a:pt x="84" y="124"/>
                  <a:pt x="84" y="124"/>
                  <a:pt x="84" y="124"/>
                </a:cubicBezTo>
                <a:cubicBezTo>
                  <a:pt x="84" y="126"/>
                  <a:pt x="86" y="128"/>
                  <a:pt x="88" y="128"/>
                </a:cubicBezTo>
                <a:cubicBezTo>
                  <a:pt x="90" y="128"/>
                  <a:pt x="92" y="126"/>
                  <a:pt x="92" y="124"/>
                </a:cubicBezTo>
                <a:cubicBezTo>
                  <a:pt x="92" y="14"/>
                  <a:pt x="92" y="14"/>
                  <a:pt x="92" y="14"/>
                </a:cubicBezTo>
                <a:cubicBezTo>
                  <a:pt x="109" y="31"/>
                  <a:pt x="109" y="31"/>
                  <a:pt x="109" y="31"/>
                </a:cubicBezTo>
                <a:cubicBezTo>
                  <a:pt x="110" y="32"/>
                  <a:pt x="111" y="32"/>
                  <a:pt x="112" y="32"/>
                </a:cubicBezTo>
                <a:cubicBezTo>
                  <a:pt x="114" y="32"/>
                  <a:pt x="116" y="30"/>
                  <a:pt x="116" y="28"/>
                </a:cubicBezTo>
                <a:cubicBezTo>
                  <a:pt x="116" y="27"/>
                  <a:pt x="116" y="26"/>
                  <a:pt x="115" y="25"/>
                </a:cubicBezTo>
                <a:cubicBezTo>
                  <a:pt x="91" y="1"/>
                  <a:pt x="91" y="1"/>
                  <a:pt x="91" y="1"/>
                </a:cubicBezTo>
                <a:cubicBezTo>
                  <a:pt x="90" y="0"/>
                  <a:pt x="89" y="0"/>
                  <a:pt x="88" y="0"/>
                </a:cubicBezTo>
                <a:cubicBezTo>
                  <a:pt x="87" y="0"/>
                  <a:pt x="86" y="0"/>
                  <a:pt x="85" y="1"/>
                </a:cubicBezTo>
                <a:cubicBezTo>
                  <a:pt x="61" y="25"/>
                  <a:pt x="61" y="25"/>
                  <a:pt x="61" y="25"/>
                </a:cubicBezTo>
                <a:cubicBezTo>
                  <a:pt x="60" y="26"/>
                  <a:pt x="60" y="27"/>
                  <a:pt x="60" y="28"/>
                </a:cubicBezTo>
                <a:cubicBezTo>
                  <a:pt x="60" y="30"/>
                  <a:pt x="62" y="32"/>
                  <a:pt x="64" y="32"/>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7" name="Oval 16">
            <a:extLst>
              <a:ext uri="{FF2B5EF4-FFF2-40B4-BE49-F238E27FC236}">
                <a16:creationId xmlns:a16="http://schemas.microsoft.com/office/drawing/2014/main" id="{0C79FD46-403F-4BC7-B58E-EF449FAB74AB}"/>
              </a:ext>
            </a:extLst>
          </p:cNvPr>
          <p:cNvSpPr/>
          <p:nvPr userDrawn="1"/>
        </p:nvSpPr>
        <p:spPr>
          <a:xfrm>
            <a:off x="1345608" y="4833560"/>
            <a:ext cx="614387" cy="614387"/>
          </a:xfrm>
          <a:prstGeom prst="ellipse">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8" name="Freeform 54">
            <a:extLst>
              <a:ext uri="{FF2B5EF4-FFF2-40B4-BE49-F238E27FC236}">
                <a16:creationId xmlns:a16="http://schemas.microsoft.com/office/drawing/2014/main" id="{5A3F5C51-48A4-49C4-A3EA-75231DC5D263}"/>
              </a:ext>
            </a:extLst>
          </p:cNvPr>
          <p:cNvSpPr>
            <a:spLocks noEditPoints="1"/>
          </p:cNvSpPr>
          <p:nvPr userDrawn="1"/>
        </p:nvSpPr>
        <p:spPr bwMode="auto">
          <a:xfrm>
            <a:off x="1483378" y="5018851"/>
            <a:ext cx="325806" cy="267885"/>
          </a:xfrm>
          <a:custGeom>
            <a:avLst/>
            <a:gdLst>
              <a:gd name="T0" fmla="*/ 168 w 176"/>
              <a:gd name="T1" fmla="*/ 0 h 144"/>
              <a:gd name="T2" fmla="*/ 8 w 176"/>
              <a:gd name="T3" fmla="*/ 0 h 144"/>
              <a:gd name="T4" fmla="*/ 0 w 176"/>
              <a:gd name="T5" fmla="*/ 8 h 144"/>
              <a:gd name="T6" fmla="*/ 0 w 176"/>
              <a:gd name="T7" fmla="*/ 24 h 144"/>
              <a:gd name="T8" fmla="*/ 8 w 176"/>
              <a:gd name="T9" fmla="*/ 32 h 144"/>
              <a:gd name="T10" fmla="*/ 16 w 176"/>
              <a:gd name="T11" fmla="*/ 32 h 144"/>
              <a:gd name="T12" fmla="*/ 16 w 176"/>
              <a:gd name="T13" fmla="*/ 136 h 144"/>
              <a:gd name="T14" fmla="*/ 24 w 176"/>
              <a:gd name="T15" fmla="*/ 144 h 144"/>
              <a:gd name="T16" fmla="*/ 152 w 176"/>
              <a:gd name="T17" fmla="*/ 144 h 144"/>
              <a:gd name="T18" fmla="*/ 160 w 176"/>
              <a:gd name="T19" fmla="*/ 136 h 144"/>
              <a:gd name="T20" fmla="*/ 160 w 176"/>
              <a:gd name="T21" fmla="*/ 32 h 144"/>
              <a:gd name="T22" fmla="*/ 168 w 176"/>
              <a:gd name="T23" fmla="*/ 32 h 144"/>
              <a:gd name="T24" fmla="*/ 176 w 176"/>
              <a:gd name="T25" fmla="*/ 24 h 144"/>
              <a:gd name="T26" fmla="*/ 176 w 176"/>
              <a:gd name="T27" fmla="*/ 8 h 144"/>
              <a:gd name="T28" fmla="*/ 168 w 176"/>
              <a:gd name="T29" fmla="*/ 0 h 144"/>
              <a:gd name="T30" fmla="*/ 152 w 176"/>
              <a:gd name="T31" fmla="*/ 136 h 144"/>
              <a:gd name="T32" fmla="*/ 24 w 176"/>
              <a:gd name="T33" fmla="*/ 136 h 144"/>
              <a:gd name="T34" fmla="*/ 24 w 176"/>
              <a:gd name="T35" fmla="*/ 32 h 144"/>
              <a:gd name="T36" fmla="*/ 152 w 176"/>
              <a:gd name="T37" fmla="*/ 32 h 144"/>
              <a:gd name="T38" fmla="*/ 152 w 176"/>
              <a:gd name="T39" fmla="*/ 136 h 144"/>
              <a:gd name="T40" fmla="*/ 168 w 176"/>
              <a:gd name="T41" fmla="*/ 24 h 144"/>
              <a:gd name="T42" fmla="*/ 8 w 176"/>
              <a:gd name="T43" fmla="*/ 24 h 144"/>
              <a:gd name="T44" fmla="*/ 8 w 176"/>
              <a:gd name="T45" fmla="*/ 8 h 144"/>
              <a:gd name="T46" fmla="*/ 168 w 176"/>
              <a:gd name="T47" fmla="*/ 8 h 144"/>
              <a:gd name="T48" fmla="*/ 168 w 176"/>
              <a:gd name="T49" fmla="*/ 24 h 144"/>
              <a:gd name="T50" fmla="*/ 64 w 176"/>
              <a:gd name="T51" fmla="*/ 72 h 144"/>
              <a:gd name="T52" fmla="*/ 112 w 176"/>
              <a:gd name="T53" fmla="*/ 72 h 144"/>
              <a:gd name="T54" fmla="*/ 120 w 176"/>
              <a:gd name="T55" fmla="*/ 64 h 144"/>
              <a:gd name="T56" fmla="*/ 120 w 176"/>
              <a:gd name="T57" fmla="*/ 56 h 144"/>
              <a:gd name="T58" fmla="*/ 112 w 176"/>
              <a:gd name="T59" fmla="*/ 48 h 144"/>
              <a:gd name="T60" fmla="*/ 64 w 176"/>
              <a:gd name="T61" fmla="*/ 48 h 144"/>
              <a:gd name="T62" fmla="*/ 56 w 176"/>
              <a:gd name="T63" fmla="*/ 56 h 144"/>
              <a:gd name="T64" fmla="*/ 56 w 176"/>
              <a:gd name="T65" fmla="*/ 64 h 144"/>
              <a:gd name="T66" fmla="*/ 64 w 176"/>
              <a:gd name="T67" fmla="*/ 72 h 144"/>
              <a:gd name="T68" fmla="*/ 64 w 176"/>
              <a:gd name="T69" fmla="*/ 56 h 144"/>
              <a:gd name="T70" fmla="*/ 112 w 176"/>
              <a:gd name="T71" fmla="*/ 56 h 144"/>
              <a:gd name="T72" fmla="*/ 112 w 176"/>
              <a:gd name="T73" fmla="*/ 64 h 144"/>
              <a:gd name="T74" fmla="*/ 64 w 176"/>
              <a:gd name="T75" fmla="*/ 64 h 144"/>
              <a:gd name="T76" fmla="*/ 64 w 176"/>
              <a:gd name="T77"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168" y="0"/>
                </a:moveTo>
                <a:cubicBezTo>
                  <a:pt x="8" y="0"/>
                  <a:pt x="8" y="0"/>
                  <a:pt x="8" y="0"/>
                </a:cubicBezTo>
                <a:cubicBezTo>
                  <a:pt x="4" y="0"/>
                  <a:pt x="0" y="4"/>
                  <a:pt x="0" y="8"/>
                </a:cubicBezTo>
                <a:cubicBezTo>
                  <a:pt x="0" y="24"/>
                  <a:pt x="0" y="24"/>
                  <a:pt x="0" y="24"/>
                </a:cubicBezTo>
                <a:cubicBezTo>
                  <a:pt x="0" y="28"/>
                  <a:pt x="4" y="32"/>
                  <a:pt x="8" y="32"/>
                </a:cubicBezTo>
                <a:cubicBezTo>
                  <a:pt x="16" y="32"/>
                  <a:pt x="16" y="32"/>
                  <a:pt x="16" y="32"/>
                </a:cubicBezTo>
                <a:cubicBezTo>
                  <a:pt x="16" y="136"/>
                  <a:pt x="16" y="136"/>
                  <a:pt x="16" y="136"/>
                </a:cubicBezTo>
                <a:cubicBezTo>
                  <a:pt x="16" y="140"/>
                  <a:pt x="20" y="144"/>
                  <a:pt x="24" y="144"/>
                </a:cubicBezTo>
                <a:cubicBezTo>
                  <a:pt x="152" y="144"/>
                  <a:pt x="152" y="144"/>
                  <a:pt x="152" y="144"/>
                </a:cubicBezTo>
                <a:cubicBezTo>
                  <a:pt x="156" y="144"/>
                  <a:pt x="160" y="140"/>
                  <a:pt x="160" y="136"/>
                </a:cubicBezTo>
                <a:cubicBezTo>
                  <a:pt x="160" y="32"/>
                  <a:pt x="160" y="32"/>
                  <a:pt x="160" y="32"/>
                </a:cubicBezTo>
                <a:cubicBezTo>
                  <a:pt x="168" y="32"/>
                  <a:pt x="168" y="32"/>
                  <a:pt x="168" y="32"/>
                </a:cubicBezTo>
                <a:cubicBezTo>
                  <a:pt x="172" y="32"/>
                  <a:pt x="176" y="28"/>
                  <a:pt x="176" y="24"/>
                </a:cubicBezTo>
                <a:cubicBezTo>
                  <a:pt x="176" y="8"/>
                  <a:pt x="176" y="8"/>
                  <a:pt x="176" y="8"/>
                </a:cubicBezTo>
                <a:cubicBezTo>
                  <a:pt x="176" y="4"/>
                  <a:pt x="172" y="0"/>
                  <a:pt x="168" y="0"/>
                </a:cubicBezTo>
                <a:moveTo>
                  <a:pt x="152" y="136"/>
                </a:moveTo>
                <a:cubicBezTo>
                  <a:pt x="24" y="136"/>
                  <a:pt x="24" y="136"/>
                  <a:pt x="24" y="136"/>
                </a:cubicBezTo>
                <a:cubicBezTo>
                  <a:pt x="24" y="32"/>
                  <a:pt x="24" y="32"/>
                  <a:pt x="24" y="32"/>
                </a:cubicBezTo>
                <a:cubicBezTo>
                  <a:pt x="152" y="32"/>
                  <a:pt x="152" y="32"/>
                  <a:pt x="152" y="32"/>
                </a:cubicBezTo>
                <a:lnTo>
                  <a:pt x="152" y="136"/>
                </a:lnTo>
                <a:close/>
                <a:moveTo>
                  <a:pt x="168" y="24"/>
                </a:moveTo>
                <a:cubicBezTo>
                  <a:pt x="8" y="24"/>
                  <a:pt x="8" y="24"/>
                  <a:pt x="8" y="24"/>
                </a:cubicBezTo>
                <a:cubicBezTo>
                  <a:pt x="8" y="8"/>
                  <a:pt x="8" y="8"/>
                  <a:pt x="8" y="8"/>
                </a:cubicBezTo>
                <a:cubicBezTo>
                  <a:pt x="168" y="8"/>
                  <a:pt x="168" y="8"/>
                  <a:pt x="168" y="8"/>
                </a:cubicBezTo>
                <a:lnTo>
                  <a:pt x="168" y="24"/>
                </a:lnTo>
                <a:close/>
                <a:moveTo>
                  <a:pt x="64" y="72"/>
                </a:moveTo>
                <a:cubicBezTo>
                  <a:pt x="112" y="72"/>
                  <a:pt x="112" y="72"/>
                  <a:pt x="112" y="72"/>
                </a:cubicBezTo>
                <a:cubicBezTo>
                  <a:pt x="116" y="72"/>
                  <a:pt x="120" y="68"/>
                  <a:pt x="120" y="64"/>
                </a:cubicBezTo>
                <a:cubicBezTo>
                  <a:pt x="120" y="56"/>
                  <a:pt x="120" y="56"/>
                  <a:pt x="120" y="56"/>
                </a:cubicBezTo>
                <a:cubicBezTo>
                  <a:pt x="120" y="52"/>
                  <a:pt x="116" y="48"/>
                  <a:pt x="112" y="48"/>
                </a:cubicBezTo>
                <a:cubicBezTo>
                  <a:pt x="64" y="48"/>
                  <a:pt x="64" y="48"/>
                  <a:pt x="64" y="48"/>
                </a:cubicBezTo>
                <a:cubicBezTo>
                  <a:pt x="60" y="48"/>
                  <a:pt x="56" y="52"/>
                  <a:pt x="56" y="56"/>
                </a:cubicBezTo>
                <a:cubicBezTo>
                  <a:pt x="56" y="64"/>
                  <a:pt x="56" y="64"/>
                  <a:pt x="56" y="64"/>
                </a:cubicBezTo>
                <a:cubicBezTo>
                  <a:pt x="56" y="68"/>
                  <a:pt x="60" y="72"/>
                  <a:pt x="64" y="72"/>
                </a:cubicBezTo>
                <a:moveTo>
                  <a:pt x="64" y="56"/>
                </a:moveTo>
                <a:cubicBezTo>
                  <a:pt x="112" y="56"/>
                  <a:pt x="112" y="56"/>
                  <a:pt x="112" y="56"/>
                </a:cubicBezTo>
                <a:cubicBezTo>
                  <a:pt x="112" y="64"/>
                  <a:pt x="112" y="64"/>
                  <a:pt x="112" y="64"/>
                </a:cubicBezTo>
                <a:cubicBezTo>
                  <a:pt x="64" y="64"/>
                  <a:pt x="64" y="64"/>
                  <a:pt x="64" y="64"/>
                </a:cubicBezTo>
                <a:lnTo>
                  <a:pt x="64"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19" name="Chart 18">
            <a:extLst>
              <a:ext uri="{FF2B5EF4-FFF2-40B4-BE49-F238E27FC236}">
                <a16:creationId xmlns:a16="http://schemas.microsoft.com/office/drawing/2014/main" id="{D17A2127-0D86-4D55-8034-AFB602D8A6BE}"/>
              </a:ext>
            </a:extLst>
          </p:cNvPr>
          <p:cNvGraphicFramePr/>
          <p:nvPr userDrawn="1">
            <p:extLst>
              <p:ext uri="{D42A27DB-BD31-4B8C-83A1-F6EECF244321}">
                <p14:modId xmlns:p14="http://schemas.microsoft.com/office/powerpoint/2010/main" val="1529018314"/>
              </p:ext>
            </p:extLst>
          </p:nvPr>
        </p:nvGraphicFramePr>
        <p:xfrm>
          <a:off x="6864390" y="1676738"/>
          <a:ext cx="4981706" cy="46699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330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250"/>
                                        <p:tgtEl>
                                          <p:spTgt spid="19"/>
                                        </p:tgtEl>
                                      </p:cBhvr>
                                    </p:animEffect>
                                    <p:anim calcmode="lin" valueType="num">
                                      <p:cBhvr>
                                        <p:cTn id="8" dur="1250" fill="hold"/>
                                        <p:tgtEl>
                                          <p:spTgt spid="19"/>
                                        </p:tgtEl>
                                        <p:attrNameLst>
                                          <p:attrName>ppt_x</p:attrName>
                                        </p:attrNameLst>
                                      </p:cBhvr>
                                      <p:tavLst>
                                        <p:tav tm="0">
                                          <p:val>
                                            <p:strVal val="#ppt_x"/>
                                          </p:val>
                                        </p:tav>
                                        <p:tav tm="100000">
                                          <p:val>
                                            <p:strVal val="#ppt_x"/>
                                          </p:val>
                                        </p:tav>
                                      </p:tavLst>
                                    </p:anim>
                                    <p:anim calcmode="lin" valueType="num">
                                      <p:cBhvr>
                                        <p:cTn id="9" dur="1125" decel="100000" fill="hold"/>
                                        <p:tgtEl>
                                          <p:spTgt spid="1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36">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cxnSp>
        <p:nvCxnSpPr>
          <p:cNvPr id="15" name="Straight Connector 14">
            <a:extLst>
              <a:ext uri="{FF2B5EF4-FFF2-40B4-BE49-F238E27FC236}">
                <a16:creationId xmlns:a16="http://schemas.microsoft.com/office/drawing/2014/main" id="{5385573A-FFC2-4FCA-877B-D595D8CB8526}"/>
              </a:ext>
            </a:extLst>
          </p:cNvPr>
          <p:cNvCxnSpPr/>
          <p:nvPr userDrawn="1"/>
        </p:nvCxnSpPr>
        <p:spPr>
          <a:xfrm>
            <a:off x="7468738" y="2340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241263-AC4D-48FB-B3E8-82AA09C83004}"/>
              </a:ext>
            </a:extLst>
          </p:cNvPr>
          <p:cNvCxnSpPr/>
          <p:nvPr userDrawn="1"/>
        </p:nvCxnSpPr>
        <p:spPr>
          <a:xfrm>
            <a:off x="7468738" y="3615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F07EAA-7DCB-4ED2-BACF-6F7E4E3AB968}"/>
              </a:ext>
            </a:extLst>
          </p:cNvPr>
          <p:cNvCxnSpPr/>
          <p:nvPr userDrawn="1"/>
        </p:nvCxnSpPr>
        <p:spPr>
          <a:xfrm>
            <a:off x="7468738" y="4898327"/>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79C50186-5231-443F-BCCE-B812DA28D191}"/>
              </a:ext>
            </a:extLst>
          </p:cNvPr>
          <p:cNvGraphicFramePr/>
          <p:nvPr userDrawn="1">
            <p:extLst>
              <p:ext uri="{D42A27DB-BD31-4B8C-83A1-F6EECF244321}">
                <p14:modId xmlns:p14="http://schemas.microsoft.com/office/powerpoint/2010/main" val="3054326803"/>
              </p:ext>
            </p:extLst>
          </p:nvPr>
        </p:nvGraphicFramePr>
        <p:xfrm>
          <a:off x="547333" y="1862952"/>
          <a:ext cx="6262900" cy="44271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709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37">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5" name="Oval 4">
            <a:extLst>
              <a:ext uri="{FF2B5EF4-FFF2-40B4-BE49-F238E27FC236}">
                <a16:creationId xmlns:a16="http://schemas.microsoft.com/office/drawing/2014/main" id="{02B41846-6C84-4F55-9D71-978F6E12CCFC}"/>
              </a:ext>
            </a:extLst>
          </p:cNvPr>
          <p:cNvSpPr/>
          <p:nvPr userDrawn="1"/>
        </p:nvSpPr>
        <p:spPr>
          <a:xfrm>
            <a:off x="7139203" y="2448081"/>
            <a:ext cx="353421" cy="353421"/>
          </a:xfrm>
          <a:prstGeom prst="ellipse">
            <a:avLst/>
          </a:prstGeom>
          <a:solidFill>
            <a:srgbClr val="0EA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Oval 5">
            <a:extLst>
              <a:ext uri="{FF2B5EF4-FFF2-40B4-BE49-F238E27FC236}">
                <a16:creationId xmlns:a16="http://schemas.microsoft.com/office/drawing/2014/main" id="{B2FBB976-E639-4522-9263-7419EEDC297C}"/>
              </a:ext>
            </a:extLst>
          </p:cNvPr>
          <p:cNvSpPr/>
          <p:nvPr userDrawn="1"/>
        </p:nvSpPr>
        <p:spPr>
          <a:xfrm>
            <a:off x="7139203" y="3820299"/>
            <a:ext cx="353421" cy="353421"/>
          </a:xfrm>
          <a:prstGeom prst="ellipse">
            <a:avLst/>
          </a:prstGeom>
          <a:solidFill>
            <a:srgbClr val="F6D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Oval 6">
            <a:extLst>
              <a:ext uri="{FF2B5EF4-FFF2-40B4-BE49-F238E27FC236}">
                <a16:creationId xmlns:a16="http://schemas.microsoft.com/office/drawing/2014/main" id="{BB97130C-C359-4B32-906E-FB7190BE34A0}"/>
              </a:ext>
            </a:extLst>
          </p:cNvPr>
          <p:cNvSpPr/>
          <p:nvPr userDrawn="1"/>
        </p:nvSpPr>
        <p:spPr>
          <a:xfrm>
            <a:off x="7139203" y="5192517"/>
            <a:ext cx="353421" cy="353421"/>
          </a:xfrm>
          <a:prstGeom prst="ellipse">
            <a:avLst/>
          </a:prstGeom>
          <a:solidFill>
            <a:srgbClr val="D34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graphicFrame>
        <p:nvGraphicFramePr>
          <p:cNvPr id="14" name="Chart 13">
            <a:extLst>
              <a:ext uri="{FF2B5EF4-FFF2-40B4-BE49-F238E27FC236}">
                <a16:creationId xmlns:a16="http://schemas.microsoft.com/office/drawing/2014/main" id="{136821BB-FA35-41B0-8CCD-7C79CEB3C291}"/>
              </a:ext>
            </a:extLst>
          </p:cNvPr>
          <p:cNvGraphicFramePr/>
          <p:nvPr userDrawn="1">
            <p:extLst>
              <p:ext uri="{D42A27DB-BD31-4B8C-83A1-F6EECF244321}">
                <p14:modId xmlns:p14="http://schemas.microsoft.com/office/powerpoint/2010/main" val="295608794"/>
              </p:ext>
            </p:extLst>
          </p:nvPr>
        </p:nvGraphicFramePr>
        <p:xfrm>
          <a:off x="547333" y="2132740"/>
          <a:ext cx="5484694" cy="33751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13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38">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0465BDA7-FA1F-4BA1-B0D4-91319789563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08E19048-5A4D-41BC-A9A9-3998BD2A4D9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sp>
        <p:nvSpPr>
          <p:cNvPr id="6" name="Text Placeholder 19">
            <a:extLst>
              <a:ext uri="{FF2B5EF4-FFF2-40B4-BE49-F238E27FC236}">
                <a16:creationId xmlns:a16="http://schemas.microsoft.com/office/drawing/2014/main" id="{AD3A1D13-76E8-437F-8A84-B530C83B4FD0}"/>
              </a:ext>
            </a:extLst>
          </p:cNvPr>
          <p:cNvSpPr>
            <a:spLocks noGrp="1"/>
          </p:cNvSpPr>
          <p:nvPr>
            <p:ph type="body" sz="quarter" idx="14" hasCustomPrompt="1"/>
          </p:nvPr>
        </p:nvSpPr>
        <p:spPr>
          <a:xfrm>
            <a:off x="932812" y="2444817"/>
            <a:ext cx="4578916" cy="2451033"/>
          </a:xfrm>
          <a:prstGeom prst="rect">
            <a:avLst/>
          </a:prstGeo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 </a:t>
            </a:r>
          </a:p>
        </p:txBody>
      </p:sp>
      <p:grpSp>
        <p:nvGrpSpPr>
          <p:cNvPr id="7" name="Group 6">
            <a:extLst>
              <a:ext uri="{FF2B5EF4-FFF2-40B4-BE49-F238E27FC236}">
                <a16:creationId xmlns:a16="http://schemas.microsoft.com/office/drawing/2014/main" id="{2DAC67B2-0EAE-4BD0-B593-5E443806E72E}"/>
              </a:ext>
            </a:extLst>
          </p:cNvPr>
          <p:cNvGrpSpPr/>
          <p:nvPr userDrawn="1"/>
        </p:nvGrpSpPr>
        <p:grpSpPr>
          <a:xfrm>
            <a:off x="6096000" y="2333632"/>
            <a:ext cx="5850382" cy="3370403"/>
            <a:chOff x="982756" y="2781300"/>
            <a:chExt cx="8597471" cy="4953000"/>
          </a:xfrm>
        </p:grpSpPr>
        <p:sp>
          <p:nvSpPr>
            <p:cNvPr id="8" name="Freeform 9">
              <a:extLst>
                <a:ext uri="{FF2B5EF4-FFF2-40B4-BE49-F238E27FC236}">
                  <a16:creationId xmlns:a16="http://schemas.microsoft.com/office/drawing/2014/main" id="{47452130-32EC-4202-990B-C66355710E41}"/>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EB1D3B6D-184F-44ED-8DE7-4EF7ED8AFA99}"/>
                </a:ext>
              </a:extLst>
            </p:cNvPr>
            <p:cNvSpPr txBox="1"/>
            <p:nvPr/>
          </p:nvSpPr>
          <p:spPr>
            <a:xfrm>
              <a:off x="2064973" y="3952536"/>
              <a:ext cx="5791200" cy="2125788"/>
            </a:xfrm>
            <a:prstGeom prst="rect">
              <a:avLst/>
            </a:prstGeom>
            <a:noFill/>
          </p:spPr>
          <p:txBody>
            <a:bodyPr wrap="square" rtlCol="0">
              <a:spAutoFit/>
            </a:bodyPr>
            <a:lstStyle/>
            <a:p>
              <a:pPr algn="ctr"/>
              <a:r>
                <a:rPr lang="en-US" sz="4400" b="1" dirty="0">
                  <a:solidFill>
                    <a:srgbClr val="06204C"/>
                  </a:solidFill>
                  <a:latin typeface="Lato" panose="020F0502020204030203" pitchFamily="34" charset="0"/>
                  <a:ea typeface="Lato" panose="020F0502020204030203" pitchFamily="34" charset="0"/>
                  <a:cs typeface="Lato" panose="020F0502020204030203" pitchFamily="34" charset="0"/>
                </a:rPr>
                <a:t>6,000 Members</a:t>
              </a:r>
              <a:endParaRPr lang="uk-UA" sz="4400" b="1" dirty="0">
                <a:solidFill>
                  <a:srgbClr val="06204C"/>
                </a:solidFill>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86477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125" decel="100000" fill="hold"/>
                                        <p:tgtEl>
                                          <p:spTgt spid="7"/>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39">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CCC73C1-53C1-4C9C-AED5-FDD84694EF7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E74B6BA4-2C74-4BC9-981D-8415E18DED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pSp>
        <p:nvGrpSpPr>
          <p:cNvPr id="5" name="Group 4">
            <a:extLst>
              <a:ext uri="{FF2B5EF4-FFF2-40B4-BE49-F238E27FC236}">
                <a16:creationId xmlns:a16="http://schemas.microsoft.com/office/drawing/2014/main" id="{6EA4E4BF-63AA-4A6F-AFC3-BB0FAD6BB082}"/>
              </a:ext>
            </a:extLst>
          </p:cNvPr>
          <p:cNvGrpSpPr/>
          <p:nvPr userDrawn="1"/>
        </p:nvGrpSpPr>
        <p:grpSpPr>
          <a:xfrm>
            <a:off x="547333" y="2180350"/>
            <a:ext cx="5850382" cy="3370403"/>
            <a:chOff x="982756" y="2781300"/>
            <a:chExt cx="8597471" cy="4953000"/>
          </a:xfrm>
        </p:grpSpPr>
        <p:sp>
          <p:nvSpPr>
            <p:cNvPr id="6" name="Freeform 9">
              <a:extLst>
                <a:ext uri="{FF2B5EF4-FFF2-40B4-BE49-F238E27FC236}">
                  <a16:creationId xmlns:a16="http://schemas.microsoft.com/office/drawing/2014/main" id="{011CE593-7BBB-4EA8-8C0B-6C4BB703ADE6}"/>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7EF4E37D-4FF7-4EE2-9927-06D3DC749E42}"/>
                </a:ext>
              </a:extLst>
            </p:cNvPr>
            <p:cNvSpPr txBox="1"/>
            <p:nvPr/>
          </p:nvSpPr>
          <p:spPr>
            <a:xfrm>
              <a:off x="2064973" y="3952536"/>
              <a:ext cx="5791200" cy="2125788"/>
            </a:xfrm>
            <a:prstGeom prst="rect">
              <a:avLst/>
            </a:prstGeom>
            <a:noFill/>
          </p:spPr>
          <p:txBody>
            <a:bodyPr wrap="square" rtlCol="0">
              <a:spAutoFit/>
            </a:bodyPr>
            <a:lstStyle/>
            <a:p>
              <a:pPr algn="ctr"/>
              <a:r>
                <a:rPr lang="en-US" sz="4400" b="1" dirty="0">
                  <a:solidFill>
                    <a:srgbClr val="06204C"/>
                  </a:solidFill>
                  <a:latin typeface="Lato" panose="020F0502020204030203" pitchFamily="34" charset="0"/>
                  <a:ea typeface="Lato" panose="020F0502020204030203" pitchFamily="34" charset="0"/>
                  <a:cs typeface="Lato" panose="020F0502020204030203" pitchFamily="34" charset="0"/>
                </a:rPr>
                <a:t>6,000 Members</a:t>
              </a:r>
              <a:endParaRPr lang="uk-UA" sz="4400" b="1" dirty="0">
                <a:solidFill>
                  <a:srgbClr val="06204C"/>
                </a:solidFill>
                <a:latin typeface="Lato" panose="020F0502020204030203" pitchFamily="34" charset="0"/>
                <a:ea typeface="Lato" panose="020F0502020204030203" pitchFamily="34" charset="0"/>
                <a:cs typeface="Lato" panose="020F0502020204030203" pitchFamily="34" charset="0"/>
              </a:endParaRPr>
            </a:p>
          </p:txBody>
        </p:sp>
      </p:grpSp>
      <p:sp>
        <p:nvSpPr>
          <p:cNvPr id="8" name="Text Placeholder 15">
            <a:extLst>
              <a:ext uri="{FF2B5EF4-FFF2-40B4-BE49-F238E27FC236}">
                <a16:creationId xmlns:a16="http://schemas.microsoft.com/office/drawing/2014/main" id="{057BFE82-DDE9-4681-BA8E-3E2563C6984B}"/>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notes</a:t>
            </a:r>
          </a:p>
        </p:txBody>
      </p:sp>
      <p:sp>
        <p:nvSpPr>
          <p:cNvPr id="9" name="Text Placeholder 19">
            <a:extLst>
              <a:ext uri="{FF2B5EF4-FFF2-40B4-BE49-F238E27FC236}">
                <a16:creationId xmlns:a16="http://schemas.microsoft.com/office/drawing/2014/main" id="{4F043ED5-51D6-4FE8-B80D-0742F866B67A}"/>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a:p>
            <a:pPr lvl="0"/>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a:p>
            <a:pPr lvl="0"/>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cxnSp>
        <p:nvCxnSpPr>
          <p:cNvPr id="10" name="Straight Connector 9">
            <a:extLst>
              <a:ext uri="{FF2B5EF4-FFF2-40B4-BE49-F238E27FC236}">
                <a16:creationId xmlns:a16="http://schemas.microsoft.com/office/drawing/2014/main" id="{3C60B45A-77C2-4E6D-B352-A3222FB56D62}"/>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8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40">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53F0221-A1A5-4C45-AE2C-9880AB36CC5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91C29813-2B92-4929-AB85-FF451914E89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pSp>
        <p:nvGrpSpPr>
          <p:cNvPr id="5" name="Group 4">
            <a:extLst>
              <a:ext uri="{FF2B5EF4-FFF2-40B4-BE49-F238E27FC236}">
                <a16:creationId xmlns:a16="http://schemas.microsoft.com/office/drawing/2014/main" id="{7BF05FF9-825C-4833-A441-168E043DA68A}"/>
              </a:ext>
            </a:extLst>
          </p:cNvPr>
          <p:cNvGrpSpPr/>
          <p:nvPr userDrawn="1"/>
        </p:nvGrpSpPr>
        <p:grpSpPr>
          <a:xfrm>
            <a:off x="547334" y="2292463"/>
            <a:ext cx="4065610" cy="2498457"/>
            <a:chOff x="10057883" y="4157436"/>
            <a:chExt cx="7318378" cy="4497391"/>
          </a:xfrm>
          <a:solidFill>
            <a:schemeClr val="accent2">
              <a:lumMod val="60000"/>
              <a:lumOff val="40000"/>
            </a:schemeClr>
          </a:solidFill>
          <a:effectLst/>
        </p:grpSpPr>
        <p:sp>
          <p:nvSpPr>
            <p:cNvPr id="6" name="Freeform 6">
              <a:extLst>
                <a:ext uri="{FF2B5EF4-FFF2-40B4-BE49-F238E27FC236}">
                  <a16:creationId xmlns:a16="http://schemas.microsoft.com/office/drawing/2014/main" id="{CCF78EA4-4A79-4D20-BFBB-F5DF67485895}"/>
                </a:ext>
              </a:extLst>
            </p:cNvPr>
            <p:cNvSpPr>
              <a:spLocks/>
            </p:cNvSpPr>
            <p:nvPr/>
          </p:nvSpPr>
          <p:spPr bwMode="auto">
            <a:xfrm>
              <a:off x="16850798" y="4490813"/>
              <a:ext cx="525463" cy="808037"/>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7" name="Freeform 7">
              <a:extLst>
                <a:ext uri="{FF2B5EF4-FFF2-40B4-BE49-F238E27FC236}">
                  <a16:creationId xmlns:a16="http://schemas.microsoft.com/office/drawing/2014/main" id="{6B043BD0-8C53-4CE5-BF18-EF2B811556D0}"/>
                </a:ext>
              </a:extLst>
            </p:cNvPr>
            <p:cNvSpPr>
              <a:spLocks/>
            </p:cNvSpPr>
            <p:nvPr/>
          </p:nvSpPr>
          <p:spPr bwMode="auto">
            <a:xfrm>
              <a:off x="12013684" y="5868762"/>
              <a:ext cx="1014413" cy="800100"/>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8" name="Freeform 8">
              <a:extLst>
                <a:ext uri="{FF2B5EF4-FFF2-40B4-BE49-F238E27FC236}">
                  <a16:creationId xmlns:a16="http://schemas.microsoft.com/office/drawing/2014/main" id="{3835BF0D-5502-4E78-9C3A-D0E8F56958B0}"/>
                </a:ext>
              </a:extLst>
            </p:cNvPr>
            <p:cNvSpPr>
              <a:spLocks/>
            </p:cNvSpPr>
            <p:nvPr/>
          </p:nvSpPr>
          <p:spPr bwMode="auto">
            <a:xfrm>
              <a:off x="11319947" y="5576662"/>
              <a:ext cx="795338" cy="968375"/>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solidFill>
              <a:srgbClr val="4280A5"/>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dirty="0">
                <a:latin typeface="Lato" panose="020F0502020204030203" pitchFamily="34" charset="0"/>
                <a:ea typeface="Lato" panose="020F0502020204030203" pitchFamily="34" charset="0"/>
                <a:cs typeface="Lato" panose="020F0502020204030203" pitchFamily="34" charset="0"/>
              </a:endParaRPr>
            </a:p>
          </p:txBody>
        </p:sp>
        <p:sp>
          <p:nvSpPr>
            <p:cNvPr id="9" name="Freeform 9">
              <a:extLst>
                <a:ext uri="{FF2B5EF4-FFF2-40B4-BE49-F238E27FC236}">
                  <a16:creationId xmlns:a16="http://schemas.microsoft.com/office/drawing/2014/main" id="{1D744E11-1B73-4B7E-B764-56520EF2F4FA}"/>
                </a:ext>
              </a:extLst>
            </p:cNvPr>
            <p:cNvSpPr>
              <a:spLocks/>
            </p:cNvSpPr>
            <p:nvPr/>
          </p:nvSpPr>
          <p:spPr bwMode="auto">
            <a:xfrm>
              <a:off x="14991835" y="5122638"/>
              <a:ext cx="577850" cy="720725"/>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0" name="Freeform 10">
              <a:extLst>
                <a:ext uri="{FF2B5EF4-FFF2-40B4-BE49-F238E27FC236}">
                  <a16:creationId xmlns:a16="http://schemas.microsoft.com/office/drawing/2014/main" id="{0B604BDE-AADE-4B53-A61D-8BA51A90E9AC}"/>
                </a:ext>
              </a:extLst>
            </p:cNvPr>
            <p:cNvSpPr>
              <a:spLocks/>
            </p:cNvSpPr>
            <p:nvPr/>
          </p:nvSpPr>
          <p:spPr bwMode="auto">
            <a:xfrm>
              <a:off x="10591284" y="5376637"/>
              <a:ext cx="915988" cy="1366838"/>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1" name="Freeform 11">
              <a:extLst>
                <a:ext uri="{FF2B5EF4-FFF2-40B4-BE49-F238E27FC236}">
                  <a16:creationId xmlns:a16="http://schemas.microsoft.com/office/drawing/2014/main" id="{AC839B11-2E80-4481-A5F7-EF2E57DA74AB}"/>
                </a:ext>
              </a:extLst>
            </p:cNvPr>
            <p:cNvSpPr>
              <a:spLocks/>
            </p:cNvSpPr>
            <p:nvPr/>
          </p:nvSpPr>
          <p:spPr bwMode="auto">
            <a:xfrm>
              <a:off x="12964597" y="6140225"/>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2" name="Freeform 12">
              <a:extLst>
                <a:ext uri="{FF2B5EF4-FFF2-40B4-BE49-F238E27FC236}">
                  <a16:creationId xmlns:a16="http://schemas.microsoft.com/office/drawing/2014/main" id="{45136588-F720-4141-A0AC-07EF08B93472}"/>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3" name="Freeform 13">
              <a:extLst>
                <a:ext uri="{FF2B5EF4-FFF2-40B4-BE49-F238E27FC236}">
                  <a16:creationId xmlns:a16="http://schemas.microsoft.com/office/drawing/2014/main" id="{9E17B2F2-A368-4A30-886D-B3BB4C9F5004}"/>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4" name="Freeform 14">
              <a:extLst>
                <a:ext uri="{FF2B5EF4-FFF2-40B4-BE49-F238E27FC236}">
                  <a16:creationId xmlns:a16="http://schemas.microsoft.com/office/drawing/2014/main" id="{342C9D87-ECCD-4307-A451-8AC5660183EE}"/>
                </a:ext>
              </a:extLst>
            </p:cNvPr>
            <p:cNvSpPr>
              <a:spLocks/>
            </p:cNvSpPr>
            <p:nvPr/>
          </p:nvSpPr>
          <p:spPr bwMode="auto">
            <a:xfrm>
              <a:off x="13875823" y="6087838"/>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5" name="Freeform 15">
              <a:extLst>
                <a:ext uri="{FF2B5EF4-FFF2-40B4-BE49-F238E27FC236}">
                  <a16:creationId xmlns:a16="http://schemas.microsoft.com/office/drawing/2014/main" id="{48FE0C89-A6B3-45EC-85B2-7B2F96711F26}"/>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6" name="Freeform 16">
              <a:extLst>
                <a:ext uri="{FF2B5EF4-FFF2-40B4-BE49-F238E27FC236}">
                  <a16:creationId xmlns:a16="http://schemas.microsoft.com/office/drawing/2014/main" id="{FFBB64EF-F5CA-4EE4-BCD3-845F643AD8DC}"/>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7" name="Freeform 17">
              <a:extLst>
                <a:ext uri="{FF2B5EF4-FFF2-40B4-BE49-F238E27FC236}">
                  <a16:creationId xmlns:a16="http://schemas.microsoft.com/office/drawing/2014/main" id="{47B7FED4-88DD-43CF-9A6E-932444F96FFD}"/>
                </a:ext>
              </a:extLst>
            </p:cNvPr>
            <p:cNvSpPr>
              <a:spLocks/>
            </p:cNvSpPr>
            <p:nvPr/>
          </p:nvSpPr>
          <p:spPr bwMode="auto">
            <a:xfrm>
              <a:off x="14901347" y="7003825"/>
              <a:ext cx="530225" cy="863600"/>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8" name="Freeform 18">
              <a:extLst>
                <a:ext uri="{FF2B5EF4-FFF2-40B4-BE49-F238E27FC236}">
                  <a16:creationId xmlns:a16="http://schemas.microsoft.com/office/drawing/2014/main" id="{C67EB7B3-EC9F-4D24-9079-814FFB6DF319}"/>
                </a:ext>
              </a:extLst>
            </p:cNvPr>
            <p:cNvSpPr>
              <a:spLocks/>
            </p:cNvSpPr>
            <p:nvPr/>
          </p:nvSpPr>
          <p:spPr bwMode="auto">
            <a:xfrm>
              <a:off x="15044224" y="7678514"/>
              <a:ext cx="1204913" cy="976313"/>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9" name="Freeform 19">
              <a:extLst>
                <a:ext uri="{FF2B5EF4-FFF2-40B4-BE49-F238E27FC236}">
                  <a16:creationId xmlns:a16="http://schemas.microsoft.com/office/drawing/2014/main" id="{3616F1F0-4B9B-4509-88D7-00A99189AEBD}"/>
                </a:ext>
              </a:extLst>
            </p:cNvPr>
            <p:cNvSpPr>
              <a:spLocks/>
            </p:cNvSpPr>
            <p:nvPr/>
          </p:nvSpPr>
          <p:spPr bwMode="auto">
            <a:xfrm>
              <a:off x="15295048" y="6968900"/>
              <a:ext cx="728663" cy="777875"/>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0" name="Freeform 20">
              <a:extLst>
                <a:ext uri="{FF2B5EF4-FFF2-40B4-BE49-F238E27FC236}">
                  <a16:creationId xmlns:a16="http://schemas.microsoft.com/office/drawing/2014/main" id="{DEB489AB-B3C4-4838-9230-4ACCD796C4BB}"/>
                </a:ext>
              </a:extLst>
            </p:cNvPr>
            <p:cNvSpPr>
              <a:spLocks/>
            </p:cNvSpPr>
            <p:nvPr/>
          </p:nvSpPr>
          <p:spPr bwMode="auto">
            <a:xfrm>
              <a:off x="14067911" y="7389588"/>
              <a:ext cx="762000" cy="692150"/>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1" name="Freeform 21">
              <a:extLst>
                <a:ext uri="{FF2B5EF4-FFF2-40B4-BE49-F238E27FC236}">
                  <a16:creationId xmlns:a16="http://schemas.microsoft.com/office/drawing/2014/main" id="{74CC2FAB-8D4E-4128-86E6-A86C6EEEBA5E}"/>
                </a:ext>
              </a:extLst>
            </p:cNvPr>
            <p:cNvSpPr>
              <a:spLocks/>
            </p:cNvSpPr>
            <p:nvPr/>
          </p:nvSpPr>
          <p:spPr bwMode="auto">
            <a:xfrm>
              <a:off x="15618899" y="6905400"/>
              <a:ext cx="698500" cy="511175"/>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2" name="Freeform 22">
              <a:extLst>
                <a:ext uri="{FF2B5EF4-FFF2-40B4-BE49-F238E27FC236}">
                  <a16:creationId xmlns:a16="http://schemas.microsoft.com/office/drawing/2014/main" id="{70D4D02F-62AD-4A17-8D93-60971F914823}"/>
                </a:ext>
              </a:extLst>
            </p:cNvPr>
            <p:cNvSpPr>
              <a:spLocks/>
            </p:cNvSpPr>
            <p:nvPr/>
          </p:nvSpPr>
          <p:spPr bwMode="auto">
            <a:xfrm>
              <a:off x="14439385" y="7021288"/>
              <a:ext cx="484188" cy="852488"/>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3" name="Freeform 23">
              <a:extLst>
                <a:ext uri="{FF2B5EF4-FFF2-40B4-BE49-F238E27FC236}">
                  <a16:creationId xmlns:a16="http://schemas.microsoft.com/office/drawing/2014/main" id="{8359FD8F-AC72-4063-AAE0-C3FF829369E8}"/>
                </a:ext>
              </a:extLst>
            </p:cNvPr>
            <p:cNvSpPr>
              <a:spLocks/>
            </p:cNvSpPr>
            <p:nvPr/>
          </p:nvSpPr>
          <p:spPr bwMode="auto">
            <a:xfrm>
              <a:off x="10057883" y="5216299"/>
              <a:ext cx="1149351" cy="1925638"/>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4" name="Freeform 24">
              <a:extLst>
                <a:ext uri="{FF2B5EF4-FFF2-40B4-BE49-F238E27FC236}">
                  <a16:creationId xmlns:a16="http://schemas.microsoft.com/office/drawing/2014/main" id="{128D781A-CBFA-4EE3-BC35-3FCA3BB7F1AE}"/>
                </a:ext>
              </a:extLst>
            </p:cNvPr>
            <p:cNvSpPr>
              <a:spLocks/>
            </p:cNvSpPr>
            <p:nvPr/>
          </p:nvSpPr>
          <p:spPr bwMode="auto">
            <a:xfrm>
              <a:off x="11040546" y="6421212"/>
              <a:ext cx="969963" cy="1092200"/>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5" name="Freeform 25">
              <a:extLst>
                <a:ext uri="{FF2B5EF4-FFF2-40B4-BE49-F238E27FC236}">
                  <a16:creationId xmlns:a16="http://schemas.microsoft.com/office/drawing/2014/main" id="{2113D4B8-D386-48B7-8AB6-F43F187784F0}"/>
                </a:ext>
              </a:extLst>
            </p:cNvPr>
            <p:cNvSpPr>
              <a:spLocks/>
            </p:cNvSpPr>
            <p:nvPr/>
          </p:nvSpPr>
          <p:spPr bwMode="auto">
            <a:xfrm>
              <a:off x="12242285" y="6737125"/>
              <a:ext cx="1919288" cy="1895475"/>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solidFill>
              <a:schemeClr val="bg1">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6" name="Freeform 26">
              <a:extLst>
                <a:ext uri="{FF2B5EF4-FFF2-40B4-BE49-F238E27FC236}">
                  <a16:creationId xmlns:a16="http://schemas.microsoft.com/office/drawing/2014/main" id="{8FE94B13-D671-4556-A9DE-1C0FD292B65D}"/>
                </a:ext>
              </a:extLst>
            </p:cNvPr>
            <p:cNvSpPr>
              <a:spLocks/>
            </p:cNvSpPr>
            <p:nvPr/>
          </p:nvSpPr>
          <p:spPr bwMode="auto">
            <a:xfrm>
              <a:off x="11878747" y="6545037"/>
              <a:ext cx="946150" cy="987425"/>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7" name="Freeform 27">
              <a:extLst>
                <a:ext uri="{FF2B5EF4-FFF2-40B4-BE49-F238E27FC236}">
                  <a16:creationId xmlns:a16="http://schemas.microsoft.com/office/drawing/2014/main" id="{B131D0F9-9CA7-476B-B7A6-DCF27F728C12}"/>
                </a:ext>
              </a:extLst>
            </p:cNvPr>
            <p:cNvSpPr>
              <a:spLocks/>
            </p:cNvSpPr>
            <p:nvPr/>
          </p:nvSpPr>
          <p:spPr bwMode="auto">
            <a:xfrm>
              <a:off x="12816960" y="6654576"/>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8" name="Freeform 28">
              <a:extLst>
                <a:ext uri="{FF2B5EF4-FFF2-40B4-BE49-F238E27FC236}">
                  <a16:creationId xmlns:a16="http://schemas.microsoft.com/office/drawing/2014/main" id="{A697FF71-43DC-4053-8FCA-1812B8CC5C0C}"/>
                </a:ext>
              </a:extLst>
            </p:cNvPr>
            <p:cNvSpPr>
              <a:spLocks/>
            </p:cNvSpPr>
            <p:nvPr/>
          </p:nvSpPr>
          <p:spPr bwMode="auto">
            <a:xfrm>
              <a:off x="13996473" y="6778400"/>
              <a:ext cx="706438" cy="615950"/>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9" name="Freeform 29">
              <a:extLst>
                <a:ext uri="{FF2B5EF4-FFF2-40B4-BE49-F238E27FC236}">
                  <a16:creationId xmlns:a16="http://schemas.microsoft.com/office/drawing/2014/main" id="{5842D864-F1FE-44EF-93EC-D698923B6FDD}"/>
                </a:ext>
              </a:extLst>
            </p:cNvPr>
            <p:cNvSpPr>
              <a:spLocks/>
            </p:cNvSpPr>
            <p:nvPr/>
          </p:nvSpPr>
          <p:spPr bwMode="auto">
            <a:xfrm>
              <a:off x="14420336" y="5738587"/>
              <a:ext cx="541338" cy="952500"/>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0" name="Freeform 30">
              <a:extLst>
                <a:ext uri="{FF2B5EF4-FFF2-40B4-BE49-F238E27FC236}">
                  <a16:creationId xmlns:a16="http://schemas.microsoft.com/office/drawing/2014/main" id="{7A915F65-EA53-4942-B796-1A9171BCBEB0}"/>
                </a:ext>
              </a:extLst>
            </p:cNvPr>
            <p:cNvSpPr>
              <a:spLocks/>
            </p:cNvSpPr>
            <p:nvPr/>
          </p:nvSpPr>
          <p:spPr bwMode="auto">
            <a:xfrm>
              <a:off x="15528411" y="6116413"/>
              <a:ext cx="1096963" cy="579437"/>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1" name="Freeform 31">
              <a:extLst>
                <a:ext uri="{FF2B5EF4-FFF2-40B4-BE49-F238E27FC236}">
                  <a16:creationId xmlns:a16="http://schemas.microsoft.com/office/drawing/2014/main" id="{00695810-DE5C-45C1-A524-BF1F866FCC1A}"/>
                </a:ext>
              </a:extLst>
            </p:cNvPr>
            <p:cNvSpPr>
              <a:spLocks/>
            </p:cNvSpPr>
            <p:nvPr/>
          </p:nvSpPr>
          <p:spPr bwMode="auto">
            <a:xfrm>
              <a:off x="14714023" y="6264050"/>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2" name="Freeform 32">
              <a:extLst>
                <a:ext uri="{FF2B5EF4-FFF2-40B4-BE49-F238E27FC236}">
                  <a16:creationId xmlns:a16="http://schemas.microsoft.com/office/drawing/2014/main" id="{3C7DD68E-E760-47FE-A199-95A8E0D60C0F}"/>
                </a:ext>
              </a:extLst>
            </p:cNvPr>
            <p:cNvSpPr>
              <a:spLocks/>
            </p:cNvSpPr>
            <p:nvPr/>
          </p:nvSpPr>
          <p:spPr bwMode="auto">
            <a:xfrm>
              <a:off x="13740885" y="5584601"/>
              <a:ext cx="844550" cy="555625"/>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3" name="Freeform 33">
              <a:extLst>
                <a:ext uri="{FF2B5EF4-FFF2-40B4-BE49-F238E27FC236}">
                  <a16:creationId xmlns:a16="http://schemas.microsoft.com/office/drawing/2014/main" id="{FD0D0608-A439-4B13-B170-159DAEDC9D85}"/>
                </a:ext>
              </a:extLst>
            </p:cNvPr>
            <p:cNvSpPr>
              <a:spLocks/>
            </p:cNvSpPr>
            <p:nvPr/>
          </p:nvSpPr>
          <p:spPr bwMode="auto">
            <a:xfrm>
              <a:off x="12794735" y="5098825"/>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4" name="Freeform 34">
              <a:extLst>
                <a:ext uri="{FF2B5EF4-FFF2-40B4-BE49-F238E27FC236}">
                  <a16:creationId xmlns:a16="http://schemas.microsoft.com/office/drawing/2014/main" id="{6311D45E-9412-40D9-8D9D-25E3DD0C3D58}"/>
                </a:ext>
              </a:extLst>
            </p:cNvPr>
            <p:cNvSpPr>
              <a:spLocks/>
            </p:cNvSpPr>
            <p:nvPr/>
          </p:nvSpPr>
          <p:spPr bwMode="auto">
            <a:xfrm>
              <a:off x="14904523" y="5824312"/>
              <a:ext cx="420688" cy="723900"/>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5" name="Freeform 35">
              <a:extLst>
                <a:ext uri="{FF2B5EF4-FFF2-40B4-BE49-F238E27FC236}">
                  <a16:creationId xmlns:a16="http://schemas.microsoft.com/office/drawing/2014/main" id="{B54E611F-2A09-4D9E-A70C-22DD56F20E84}"/>
                </a:ext>
              </a:extLst>
            </p:cNvPr>
            <p:cNvSpPr>
              <a:spLocks/>
            </p:cNvSpPr>
            <p:nvPr/>
          </p:nvSpPr>
          <p:spPr bwMode="auto">
            <a:xfrm>
              <a:off x="16542824" y="5962425"/>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6" name="Freeform 36">
              <a:extLst>
                <a:ext uri="{FF2B5EF4-FFF2-40B4-BE49-F238E27FC236}">
                  <a16:creationId xmlns:a16="http://schemas.microsoft.com/office/drawing/2014/main" id="{3B2AEDFD-9F6F-4589-83EA-DF03FA2800D3}"/>
                </a:ext>
              </a:extLst>
            </p:cNvPr>
            <p:cNvSpPr>
              <a:spLocks/>
            </p:cNvSpPr>
            <p:nvPr/>
          </p:nvSpPr>
          <p:spPr bwMode="auto">
            <a:xfrm>
              <a:off x="15822099" y="5595712"/>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solidFill>
              <a:schemeClr val="accent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7" name="Freeform 37">
              <a:extLst>
                <a:ext uri="{FF2B5EF4-FFF2-40B4-BE49-F238E27FC236}">
                  <a16:creationId xmlns:a16="http://schemas.microsoft.com/office/drawing/2014/main" id="{7C2C12BE-ED5C-44A3-A7DB-9AAF907DAF4A}"/>
                </a:ext>
              </a:extLst>
            </p:cNvPr>
            <p:cNvSpPr>
              <a:spLocks noEditPoints="1"/>
            </p:cNvSpPr>
            <p:nvPr/>
          </p:nvSpPr>
          <p:spPr bwMode="auto">
            <a:xfrm>
              <a:off x="16553937" y="5692550"/>
              <a:ext cx="153988" cy="360362"/>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8" name="Freeform 38">
              <a:extLst>
                <a:ext uri="{FF2B5EF4-FFF2-40B4-BE49-F238E27FC236}">
                  <a16:creationId xmlns:a16="http://schemas.microsoft.com/office/drawing/2014/main" id="{AF2740F9-3759-4BE1-B429-E024B06EB7CD}"/>
                </a:ext>
              </a:extLst>
            </p:cNvPr>
            <p:cNvSpPr>
              <a:spLocks/>
            </p:cNvSpPr>
            <p:nvPr/>
          </p:nvSpPr>
          <p:spPr bwMode="auto">
            <a:xfrm>
              <a:off x="16925412" y="5463949"/>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9" name="Freeform 39">
              <a:extLst>
                <a:ext uri="{FF2B5EF4-FFF2-40B4-BE49-F238E27FC236}">
                  <a16:creationId xmlns:a16="http://schemas.microsoft.com/office/drawing/2014/main" id="{43B888A4-CAF2-47AD-A822-FB2C97B8041B}"/>
                </a:ext>
              </a:extLst>
            </p:cNvPr>
            <p:cNvSpPr>
              <a:spLocks/>
            </p:cNvSpPr>
            <p:nvPr/>
          </p:nvSpPr>
          <p:spPr bwMode="auto">
            <a:xfrm>
              <a:off x="16692050" y="5302025"/>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0" name="Freeform 40">
              <a:extLst>
                <a:ext uri="{FF2B5EF4-FFF2-40B4-BE49-F238E27FC236}">
                  <a16:creationId xmlns:a16="http://schemas.microsoft.com/office/drawing/2014/main" id="{2B760FA6-4B70-4F80-9022-5E46AA3C40EC}"/>
                </a:ext>
              </a:extLst>
            </p:cNvPr>
            <p:cNvSpPr>
              <a:spLocks/>
            </p:cNvSpPr>
            <p:nvPr/>
          </p:nvSpPr>
          <p:spPr bwMode="auto">
            <a:xfrm>
              <a:off x="16699988" y="5486174"/>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1" name="Freeform 41">
              <a:extLst>
                <a:ext uri="{FF2B5EF4-FFF2-40B4-BE49-F238E27FC236}">
                  <a16:creationId xmlns:a16="http://schemas.microsoft.com/office/drawing/2014/main" id="{0A200F98-EDA5-410D-96EF-ED1E7C8D224E}"/>
                </a:ext>
              </a:extLst>
            </p:cNvPr>
            <p:cNvSpPr>
              <a:spLocks/>
            </p:cNvSpPr>
            <p:nvPr/>
          </p:nvSpPr>
          <p:spPr bwMode="auto">
            <a:xfrm>
              <a:off x="15668112" y="6071963"/>
              <a:ext cx="588963" cy="473075"/>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2" name="Freeform 42">
              <a:extLst>
                <a:ext uri="{FF2B5EF4-FFF2-40B4-BE49-F238E27FC236}">
                  <a16:creationId xmlns:a16="http://schemas.microsoft.com/office/drawing/2014/main" id="{71066FC8-1B81-4095-9267-B4D5F9166F75}"/>
                </a:ext>
              </a:extLst>
            </p:cNvPr>
            <p:cNvSpPr>
              <a:spLocks/>
            </p:cNvSpPr>
            <p:nvPr/>
          </p:nvSpPr>
          <p:spPr bwMode="auto">
            <a:xfrm>
              <a:off x="15272825" y="5722712"/>
              <a:ext cx="596900" cy="638175"/>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3" name="Freeform 43">
              <a:extLst>
                <a:ext uri="{FF2B5EF4-FFF2-40B4-BE49-F238E27FC236}">
                  <a16:creationId xmlns:a16="http://schemas.microsoft.com/office/drawing/2014/main" id="{554229A8-B406-4ED4-B057-0C4D22DC49BF}"/>
                </a:ext>
              </a:extLst>
            </p:cNvPr>
            <p:cNvSpPr>
              <a:spLocks/>
            </p:cNvSpPr>
            <p:nvPr/>
          </p:nvSpPr>
          <p:spPr bwMode="auto">
            <a:xfrm>
              <a:off x="16017363" y="5992588"/>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4" name="Freeform 44">
              <a:extLst>
                <a:ext uri="{FF2B5EF4-FFF2-40B4-BE49-F238E27FC236}">
                  <a16:creationId xmlns:a16="http://schemas.microsoft.com/office/drawing/2014/main" id="{DFE8AC06-FEE0-4E7B-B6E8-647BDD30D1C7}"/>
                </a:ext>
              </a:extLst>
            </p:cNvPr>
            <p:cNvSpPr>
              <a:spLocks/>
            </p:cNvSpPr>
            <p:nvPr/>
          </p:nvSpPr>
          <p:spPr bwMode="auto">
            <a:xfrm>
              <a:off x="13444024" y="4619399"/>
              <a:ext cx="1146176" cy="968375"/>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5" name="Freeform 45">
              <a:extLst>
                <a:ext uri="{FF2B5EF4-FFF2-40B4-BE49-F238E27FC236}">
                  <a16:creationId xmlns:a16="http://schemas.microsoft.com/office/drawing/2014/main" id="{35BA5C9D-5F81-4327-A629-429D66547D4E}"/>
                </a:ext>
              </a:extLst>
            </p:cNvPr>
            <p:cNvSpPr>
              <a:spLocks/>
            </p:cNvSpPr>
            <p:nvPr/>
          </p:nvSpPr>
          <p:spPr bwMode="auto">
            <a:xfrm>
              <a:off x="11469173" y="4317774"/>
              <a:ext cx="1457326" cy="954088"/>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6" name="Freeform 46">
              <a:extLst>
                <a:ext uri="{FF2B5EF4-FFF2-40B4-BE49-F238E27FC236}">
                  <a16:creationId xmlns:a16="http://schemas.microsoft.com/office/drawing/2014/main" id="{35BC392D-5714-4F48-A655-AF21B9AA96A5}"/>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7" name="Freeform 47">
              <a:extLst>
                <a:ext uri="{FF2B5EF4-FFF2-40B4-BE49-F238E27FC236}">
                  <a16:creationId xmlns:a16="http://schemas.microsoft.com/office/drawing/2014/main" id="{0F008D90-29DF-408E-93A1-EA385C54396B}"/>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8" name="Freeform 48">
              <a:extLst>
                <a:ext uri="{FF2B5EF4-FFF2-40B4-BE49-F238E27FC236}">
                  <a16:creationId xmlns:a16="http://schemas.microsoft.com/office/drawing/2014/main" id="{C5880ACC-2815-4B21-9114-CF4EBD41D753}"/>
                </a:ext>
              </a:extLst>
            </p:cNvPr>
            <p:cNvSpPr>
              <a:spLocks/>
            </p:cNvSpPr>
            <p:nvPr/>
          </p:nvSpPr>
          <p:spPr bwMode="auto">
            <a:xfrm>
              <a:off x="11146910" y="4317774"/>
              <a:ext cx="836613" cy="1333501"/>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9" name="Freeform 49">
              <a:extLst>
                <a:ext uri="{FF2B5EF4-FFF2-40B4-BE49-F238E27FC236}">
                  <a16:creationId xmlns:a16="http://schemas.microsoft.com/office/drawing/2014/main" id="{1851068F-286D-41A0-AAD3-F46B29057024}"/>
                </a:ext>
              </a:extLst>
            </p:cNvPr>
            <p:cNvSpPr>
              <a:spLocks/>
            </p:cNvSpPr>
            <p:nvPr/>
          </p:nvSpPr>
          <p:spPr bwMode="auto">
            <a:xfrm>
              <a:off x="10181710" y="4532087"/>
              <a:ext cx="1193801" cy="954088"/>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0" name="Freeform 50">
              <a:extLst>
                <a:ext uri="{FF2B5EF4-FFF2-40B4-BE49-F238E27FC236}">
                  <a16:creationId xmlns:a16="http://schemas.microsoft.com/office/drawing/2014/main" id="{3869C7B3-CAB8-42DC-B613-0FCD7E738A92}"/>
                </a:ext>
              </a:extLst>
            </p:cNvPr>
            <p:cNvSpPr>
              <a:spLocks/>
            </p:cNvSpPr>
            <p:nvPr/>
          </p:nvSpPr>
          <p:spPr bwMode="auto">
            <a:xfrm>
              <a:off x="10484922" y="4157436"/>
              <a:ext cx="984251" cy="652462"/>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1" name="Freeform 51">
              <a:extLst>
                <a:ext uri="{FF2B5EF4-FFF2-40B4-BE49-F238E27FC236}">
                  <a16:creationId xmlns:a16="http://schemas.microsoft.com/office/drawing/2014/main" id="{A9689737-1B0B-45B7-8EA3-AB9C52406FED}"/>
                </a:ext>
              </a:extLst>
            </p:cNvPr>
            <p:cNvSpPr>
              <a:spLocks/>
            </p:cNvSpPr>
            <p:nvPr/>
          </p:nvSpPr>
          <p:spPr bwMode="auto">
            <a:xfrm>
              <a:off x="15295050" y="6541861"/>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2" name="Freeform 52">
              <a:extLst>
                <a:ext uri="{FF2B5EF4-FFF2-40B4-BE49-F238E27FC236}">
                  <a16:creationId xmlns:a16="http://schemas.microsoft.com/office/drawing/2014/main" id="{3B07D753-4A8F-4CFA-BA90-D020E199E938}"/>
                </a:ext>
              </a:extLst>
            </p:cNvPr>
            <p:cNvSpPr>
              <a:spLocks/>
            </p:cNvSpPr>
            <p:nvPr/>
          </p:nvSpPr>
          <p:spPr bwMode="auto">
            <a:xfrm>
              <a:off x="14642587" y="6665686"/>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3" name="Freeform 53">
              <a:extLst>
                <a:ext uri="{FF2B5EF4-FFF2-40B4-BE49-F238E27FC236}">
                  <a16:creationId xmlns:a16="http://schemas.microsoft.com/office/drawing/2014/main" id="{2172297D-0288-46F6-A6E3-671059ACD362}"/>
                </a:ext>
              </a:extLst>
            </p:cNvPr>
            <p:cNvSpPr>
              <a:spLocks/>
            </p:cNvSpPr>
            <p:nvPr/>
          </p:nvSpPr>
          <p:spPr bwMode="auto">
            <a:xfrm>
              <a:off x="15907825" y="4963887"/>
              <a:ext cx="1050926" cy="833437"/>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4" name="Freeform 54">
              <a:extLst>
                <a:ext uri="{FF2B5EF4-FFF2-40B4-BE49-F238E27FC236}">
                  <a16:creationId xmlns:a16="http://schemas.microsoft.com/office/drawing/2014/main" id="{F7531F8F-8703-471B-B076-110FF8B0F9D3}"/>
                </a:ext>
              </a:extLst>
            </p:cNvPr>
            <p:cNvSpPr>
              <a:spLocks/>
            </p:cNvSpPr>
            <p:nvPr/>
          </p:nvSpPr>
          <p:spPr bwMode="auto">
            <a:xfrm>
              <a:off x="16774600" y="4908325"/>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5" name="Freeform 55">
              <a:extLst>
                <a:ext uri="{FF2B5EF4-FFF2-40B4-BE49-F238E27FC236}">
                  <a16:creationId xmlns:a16="http://schemas.microsoft.com/office/drawing/2014/main" id="{8F4706DC-C890-42AF-AA1D-13DDDE00483B}"/>
                </a:ext>
              </a:extLst>
            </p:cNvPr>
            <p:cNvSpPr>
              <a:spLocks/>
            </p:cNvSpPr>
            <p:nvPr/>
          </p:nvSpPr>
          <p:spPr bwMode="auto">
            <a:xfrm>
              <a:off x="16587276" y="4963887"/>
              <a:ext cx="244475" cy="428625"/>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6" name="Freeform 56">
              <a:extLst>
                <a:ext uri="{FF2B5EF4-FFF2-40B4-BE49-F238E27FC236}">
                  <a16:creationId xmlns:a16="http://schemas.microsoft.com/office/drawing/2014/main" id="{1DB77E1C-7594-4999-9D7F-7F8C0772A62E}"/>
                </a:ext>
              </a:extLst>
            </p:cNvPr>
            <p:cNvSpPr>
              <a:spLocks/>
            </p:cNvSpPr>
            <p:nvPr/>
          </p:nvSpPr>
          <p:spPr bwMode="auto">
            <a:xfrm>
              <a:off x="14221896" y="4990876"/>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7" name="Freeform 57">
              <a:extLst>
                <a:ext uri="{FF2B5EF4-FFF2-40B4-BE49-F238E27FC236}">
                  <a16:creationId xmlns:a16="http://schemas.microsoft.com/office/drawing/2014/main" id="{72B09EA9-4CDE-4206-84F3-F12F30706E1D}"/>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grpSp>
      <p:cxnSp>
        <p:nvCxnSpPr>
          <p:cNvPr id="58" name="Straight Connector 57">
            <a:extLst>
              <a:ext uri="{FF2B5EF4-FFF2-40B4-BE49-F238E27FC236}">
                <a16:creationId xmlns:a16="http://schemas.microsoft.com/office/drawing/2014/main" id="{C94548D8-4464-452F-8E96-BC643CE9699F}"/>
              </a:ext>
            </a:extLst>
          </p:cNvPr>
          <p:cNvCxnSpPr/>
          <p:nvPr userDrawn="1"/>
        </p:nvCxnSpPr>
        <p:spPr>
          <a:xfrm>
            <a:off x="4094680" y="2010524"/>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11A91F-839C-484A-983C-2F284AD8725F}"/>
              </a:ext>
            </a:extLst>
          </p:cNvPr>
          <p:cNvCxnSpPr/>
          <p:nvPr userDrawn="1"/>
        </p:nvCxnSpPr>
        <p:spPr>
          <a:xfrm>
            <a:off x="4811074" y="3533883"/>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E09B881-F01F-4B09-8749-FE8EFBA4382A}"/>
              </a:ext>
            </a:extLst>
          </p:cNvPr>
          <p:cNvCxnSpPr/>
          <p:nvPr userDrawn="1"/>
        </p:nvCxnSpPr>
        <p:spPr>
          <a:xfrm>
            <a:off x="4223735" y="5095122"/>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C1785ABF-3B7F-4BF8-8FB2-5BB50B8E34FB}"/>
              </a:ext>
            </a:extLst>
          </p:cNvPr>
          <p:cNvSpPr/>
          <p:nvPr userDrawn="1"/>
        </p:nvSpPr>
        <p:spPr>
          <a:xfrm>
            <a:off x="6716074" y="1588075"/>
            <a:ext cx="914400" cy="914400"/>
          </a:xfrm>
          <a:prstGeom prst="ellipse">
            <a:avLst/>
          </a:prstGeom>
          <a:solidFill>
            <a:srgbClr val="4280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2" name="Freeform 166">
            <a:extLst>
              <a:ext uri="{FF2B5EF4-FFF2-40B4-BE49-F238E27FC236}">
                <a16:creationId xmlns:a16="http://schemas.microsoft.com/office/drawing/2014/main" id="{830139B9-1EB9-490A-83F4-9D0F8CAE90AA}"/>
              </a:ext>
            </a:extLst>
          </p:cNvPr>
          <p:cNvSpPr>
            <a:spLocks noEditPoints="1"/>
          </p:cNvSpPr>
          <p:nvPr userDrawn="1"/>
        </p:nvSpPr>
        <p:spPr bwMode="auto">
          <a:xfrm>
            <a:off x="6883179" y="1780966"/>
            <a:ext cx="580190" cy="528618"/>
          </a:xfrm>
          <a:custGeom>
            <a:avLst/>
            <a:gdLst>
              <a:gd name="T0" fmla="*/ 72 w 176"/>
              <a:gd name="T1" fmla="*/ 97 h 161"/>
              <a:gd name="T2" fmla="*/ 80 w 176"/>
              <a:gd name="T3" fmla="*/ 97 h 161"/>
              <a:gd name="T4" fmla="*/ 100 w 176"/>
              <a:gd name="T5" fmla="*/ 93 h 161"/>
              <a:gd name="T6" fmla="*/ 100 w 176"/>
              <a:gd name="T7" fmla="*/ 101 h 161"/>
              <a:gd name="T8" fmla="*/ 100 w 176"/>
              <a:gd name="T9" fmla="*/ 93 h 161"/>
              <a:gd name="T10" fmla="*/ 48 w 176"/>
              <a:gd name="T11" fmla="*/ 113 h 161"/>
              <a:gd name="T12" fmla="*/ 44 w 176"/>
              <a:gd name="T13" fmla="*/ 101 h 161"/>
              <a:gd name="T14" fmla="*/ 40 w 176"/>
              <a:gd name="T15" fmla="*/ 113 h 161"/>
              <a:gd name="T16" fmla="*/ 28 w 176"/>
              <a:gd name="T17" fmla="*/ 117 h 161"/>
              <a:gd name="T18" fmla="*/ 40 w 176"/>
              <a:gd name="T19" fmla="*/ 121 h 161"/>
              <a:gd name="T20" fmla="*/ 44 w 176"/>
              <a:gd name="T21" fmla="*/ 133 h 161"/>
              <a:gd name="T22" fmla="*/ 48 w 176"/>
              <a:gd name="T23" fmla="*/ 121 h 161"/>
              <a:gd name="T24" fmla="*/ 60 w 176"/>
              <a:gd name="T25" fmla="*/ 117 h 161"/>
              <a:gd name="T26" fmla="*/ 132 w 176"/>
              <a:gd name="T27" fmla="*/ 73 h 161"/>
              <a:gd name="T28" fmla="*/ 97 w 176"/>
              <a:gd name="T29" fmla="*/ 56 h 161"/>
              <a:gd name="T30" fmla="*/ 82 w 176"/>
              <a:gd name="T31" fmla="*/ 1 h 161"/>
              <a:gd name="T32" fmla="*/ 78 w 176"/>
              <a:gd name="T33" fmla="*/ 9 h 161"/>
              <a:gd name="T34" fmla="*/ 92 w 176"/>
              <a:gd name="T35" fmla="*/ 51 h 161"/>
              <a:gd name="T36" fmla="*/ 44 w 176"/>
              <a:gd name="T37" fmla="*/ 73 h 161"/>
              <a:gd name="T38" fmla="*/ 44 w 176"/>
              <a:gd name="T39" fmla="*/ 161 h 161"/>
              <a:gd name="T40" fmla="*/ 98 w 176"/>
              <a:gd name="T41" fmla="*/ 145 h 161"/>
              <a:gd name="T42" fmla="*/ 176 w 176"/>
              <a:gd name="T43" fmla="*/ 117 h 161"/>
              <a:gd name="T44" fmla="*/ 132 w 176"/>
              <a:gd name="T45" fmla="*/ 153 h 161"/>
              <a:gd name="T46" fmla="*/ 74 w 176"/>
              <a:gd name="T47" fmla="*/ 137 h 161"/>
              <a:gd name="T48" fmla="*/ 8 w 176"/>
              <a:gd name="T49" fmla="*/ 117 h 161"/>
              <a:gd name="T50" fmla="*/ 132 w 176"/>
              <a:gd name="T51" fmla="*/ 81 h 161"/>
              <a:gd name="T52" fmla="*/ 132 w 176"/>
              <a:gd name="T53" fmla="*/ 153 h 161"/>
              <a:gd name="T54" fmla="*/ 116 w 176"/>
              <a:gd name="T55" fmla="*/ 125 h 161"/>
              <a:gd name="T56" fmla="*/ 132 w 176"/>
              <a:gd name="T57" fmla="*/ 125 h 161"/>
              <a:gd name="T58" fmla="*/ 140 w 176"/>
              <a:gd name="T59" fmla="*/ 101 h 161"/>
              <a:gd name="T60" fmla="*/ 140 w 176"/>
              <a:gd name="T61" fmla="*/ 117 h 161"/>
              <a:gd name="T62" fmla="*/ 140 w 176"/>
              <a:gd name="T63" fmla="*/ 10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1">
                <a:moveTo>
                  <a:pt x="76" y="93"/>
                </a:moveTo>
                <a:cubicBezTo>
                  <a:pt x="74" y="93"/>
                  <a:pt x="72" y="95"/>
                  <a:pt x="72" y="97"/>
                </a:cubicBezTo>
                <a:cubicBezTo>
                  <a:pt x="72" y="99"/>
                  <a:pt x="74" y="101"/>
                  <a:pt x="76" y="101"/>
                </a:cubicBezTo>
                <a:cubicBezTo>
                  <a:pt x="78" y="101"/>
                  <a:pt x="80" y="99"/>
                  <a:pt x="80" y="97"/>
                </a:cubicBezTo>
                <a:cubicBezTo>
                  <a:pt x="80" y="95"/>
                  <a:pt x="78" y="93"/>
                  <a:pt x="76" y="93"/>
                </a:cubicBezTo>
                <a:moveTo>
                  <a:pt x="100" y="93"/>
                </a:moveTo>
                <a:cubicBezTo>
                  <a:pt x="98" y="93"/>
                  <a:pt x="96" y="95"/>
                  <a:pt x="96" y="97"/>
                </a:cubicBezTo>
                <a:cubicBezTo>
                  <a:pt x="96" y="99"/>
                  <a:pt x="98" y="101"/>
                  <a:pt x="100" y="101"/>
                </a:cubicBezTo>
                <a:cubicBezTo>
                  <a:pt x="102" y="101"/>
                  <a:pt x="104" y="99"/>
                  <a:pt x="104" y="97"/>
                </a:cubicBezTo>
                <a:cubicBezTo>
                  <a:pt x="104" y="95"/>
                  <a:pt x="102" y="93"/>
                  <a:pt x="100" y="93"/>
                </a:cubicBezTo>
                <a:moveTo>
                  <a:pt x="56" y="113"/>
                </a:moveTo>
                <a:cubicBezTo>
                  <a:pt x="48" y="113"/>
                  <a:pt x="48" y="113"/>
                  <a:pt x="48" y="113"/>
                </a:cubicBezTo>
                <a:cubicBezTo>
                  <a:pt x="48" y="105"/>
                  <a:pt x="48" y="105"/>
                  <a:pt x="48" y="105"/>
                </a:cubicBezTo>
                <a:cubicBezTo>
                  <a:pt x="48" y="103"/>
                  <a:pt x="46" y="101"/>
                  <a:pt x="44" y="101"/>
                </a:cubicBezTo>
                <a:cubicBezTo>
                  <a:pt x="42" y="101"/>
                  <a:pt x="40" y="103"/>
                  <a:pt x="40" y="105"/>
                </a:cubicBezTo>
                <a:cubicBezTo>
                  <a:pt x="40" y="113"/>
                  <a:pt x="40" y="113"/>
                  <a:pt x="40" y="113"/>
                </a:cubicBezTo>
                <a:cubicBezTo>
                  <a:pt x="32" y="113"/>
                  <a:pt x="32" y="113"/>
                  <a:pt x="32" y="113"/>
                </a:cubicBezTo>
                <a:cubicBezTo>
                  <a:pt x="30" y="113"/>
                  <a:pt x="28" y="115"/>
                  <a:pt x="28" y="117"/>
                </a:cubicBezTo>
                <a:cubicBezTo>
                  <a:pt x="28" y="119"/>
                  <a:pt x="30" y="121"/>
                  <a:pt x="32" y="121"/>
                </a:cubicBezTo>
                <a:cubicBezTo>
                  <a:pt x="40" y="121"/>
                  <a:pt x="40" y="121"/>
                  <a:pt x="40" y="121"/>
                </a:cubicBezTo>
                <a:cubicBezTo>
                  <a:pt x="40" y="129"/>
                  <a:pt x="40" y="129"/>
                  <a:pt x="40" y="129"/>
                </a:cubicBezTo>
                <a:cubicBezTo>
                  <a:pt x="40" y="131"/>
                  <a:pt x="42" y="133"/>
                  <a:pt x="44" y="133"/>
                </a:cubicBezTo>
                <a:cubicBezTo>
                  <a:pt x="46" y="133"/>
                  <a:pt x="48" y="131"/>
                  <a:pt x="48" y="129"/>
                </a:cubicBezTo>
                <a:cubicBezTo>
                  <a:pt x="48" y="121"/>
                  <a:pt x="48" y="121"/>
                  <a:pt x="48" y="121"/>
                </a:cubicBezTo>
                <a:cubicBezTo>
                  <a:pt x="56" y="121"/>
                  <a:pt x="56" y="121"/>
                  <a:pt x="56" y="121"/>
                </a:cubicBezTo>
                <a:cubicBezTo>
                  <a:pt x="58" y="121"/>
                  <a:pt x="60" y="119"/>
                  <a:pt x="60" y="117"/>
                </a:cubicBezTo>
                <a:cubicBezTo>
                  <a:pt x="60" y="115"/>
                  <a:pt x="58" y="113"/>
                  <a:pt x="56" y="113"/>
                </a:cubicBezTo>
                <a:moveTo>
                  <a:pt x="132" y="73"/>
                </a:moveTo>
                <a:cubicBezTo>
                  <a:pt x="92" y="73"/>
                  <a:pt x="92" y="73"/>
                  <a:pt x="92" y="73"/>
                </a:cubicBezTo>
                <a:cubicBezTo>
                  <a:pt x="88" y="66"/>
                  <a:pt x="91" y="62"/>
                  <a:pt x="97" y="56"/>
                </a:cubicBezTo>
                <a:cubicBezTo>
                  <a:pt x="102" y="52"/>
                  <a:pt x="108" y="46"/>
                  <a:pt x="108" y="37"/>
                </a:cubicBezTo>
                <a:cubicBezTo>
                  <a:pt x="108" y="15"/>
                  <a:pt x="83" y="2"/>
                  <a:pt x="82" y="1"/>
                </a:cubicBezTo>
                <a:cubicBezTo>
                  <a:pt x="80" y="0"/>
                  <a:pt x="77" y="1"/>
                  <a:pt x="76" y="3"/>
                </a:cubicBezTo>
                <a:cubicBezTo>
                  <a:pt x="75" y="5"/>
                  <a:pt x="76" y="8"/>
                  <a:pt x="78" y="9"/>
                </a:cubicBezTo>
                <a:cubicBezTo>
                  <a:pt x="78" y="9"/>
                  <a:pt x="100" y="20"/>
                  <a:pt x="100" y="37"/>
                </a:cubicBezTo>
                <a:cubicBezTo>
                  <a:pt x="100" y="43"/>
                  <a:pt x="96" y="46"/>
                  <a:pt x="92" y="51"/>
                </a:cubicBezTo>
                <a:cubicBezTo>
                  <a:pt x="86" y="56"/>
                  <a:pt x="80" y="63"/>
                  <a:pt x="84" y="73"/>
                </a:cubicBezTo>
                <a:cubicBezTo>
                  <a:pt x="44" y="73"/>
                  <a:pt x="44" y="73"/>
                  <a:pt x="44" y="73"/>
                </a:cubicBezTo>
                <a:cubicBezTo>
                  <a:pt x="20" y="73"/>
                  <a:pt x="0" y="93"/>
                  <a:pt x="0" y="117"/>
                </a:cubicBezTo>
                <a:cubicBezTo>
                  <a:pt x="0" y="141"/>
                  <a:pt x="20" y="161"/>
                  <a:pt x="44" y="161"/>
                </a:cubicBezTo>
                <a:cubicBezTo>
                  <a:pt x="58" y="161"/>
                  <a:pt x="70" y="155"/>
                  <a:pt x="78" y="145"/>
                </a:cubicBezTo>
                <a:cubicBezTo>
                  <a:pt x="98" y="145"/>
                  <a:pt x="98" y="145"/>
                  <a:pt x="98" y="145"/>
                </a:cubicBezTo>
                <a:cubicBezTo>
                  <a:pt x="106" y="155"/>
                  <a:pt x="118" y="161"/>
                  <a:pt x="132" y="161"/>
                </a:cubicBezTo>
                <a:cubicBezTo>
                  <a:pt x="156" y="161"/>
                  <a:pt x="176" y="141"/>
                  <a:pt x="176" y="117"/>
                </a:cubicBezTo>
                <a:cubicBezTo>
                  <a:pt x="176" y="93"/>
                  <a:pt x="156" y="73"/>
                  <a:pt x="132" y="73"/>
                </a:cubicBezTo>
                <a:moveTo>
                  <a:pt x="132" y="153"/>
                </a:moveTo>
                <a:cubicBezTo>
                  <a:pt x="120" y="153"/>
                  <a:pt x="109" y="147"/>
                  <a:pt x="102" y="137"/>
                </a:cubicBezTo>
                <a:cubicBezTo>
                  <a:pt x="74" y="137"/>
                  <a:pt x="74" y="137"/>
                  <a:pt x="74" y="137"/>
                </a:cubicBezTo>
                <a:cubicBezTo>
                  <a:pt x="67" y="147"/>
                  <a:pt x="56" y="153"/>
                  <a:pt x="44" y="153"/>
                </a:cubicBezTo>
                <a:cubicBezTo>
                  <a:pt x="24" y="153"/>
                  <a:pt x="8" y="137"/>
                  <a:pt x="8" y="117"/>
                </a:cubicBezTo>
                <a:cubicBezTo>
                  <a:pt x="8" y="97"/>
                  <a:pt x="24" y="81"/>
                  <a:pt x="44" y="81"/>
                </a:cubicBezTo>
                <a:cubicBezTo>
                  <a:pt x="132" y="81"/>
                  <a:pt x="132" y="81"/>
                  <a:pt x="132" y="81"/>
                </a:cubicBezTo>
                <a:cubicBezTo>
                  <a:pt x="152" y="81"/>
                  <a:pt x="168" y="97"/>
                  <a:pt x="168" y="117"/>
                </a:cubicBezTo>
                <a:cubicBezTo>
                  <a:pt x="168" y="137"/>
                  <a:pt x="152" y="153"/>
                  <a:pt x="132" y="153"/>
                </a:cubicBezTo>
                <a:moveTo>
                  <a:pt x="124" y="117"/>
                </a:moveTo>
                <a:cubicBezTo>
                  <a:pt x="120" y="117"/>
                  <a:pt x="116" y="121"/>
                  <a:pt x="116" y="125"/>
                </a:cubicBezTo>
                <a:cubicBezTo>
                  <a:pt x="116" y="129"/>
                  <a:pt x="120" y="133"/>
                  <a:pt x="124" y="133"/>
                </a:cubicBezTo>
                <a:cubicBezTo>
                  <a:pt x="128" y="133"/>
                  <a:pt x="132" y="129"/>
                  <a:pt x="132" y="125"/>
                </a:cubicBezTo>
                <a:cubicBezTo>
                  <a:pt x="132" y="121"/>
                  <a:pt x="128" y="117"/>
                  <a:pt x="124" y="117"/>
                </a:cubicBezTo>
                <a:moveTo>
                  <a:pt x="140" y="101"/>
                </a:moveTo>
                <a:cubicBezTo>
                  <a:pt x="136" y="101"/>
                  <a:pt x="132" y="105"/>
                  <a:pt x="132" y="109"/>
                </a:cubicBezTo>
                <a:cubicBezTo>
                  <a:pt x="132" y="113"/>
                  <a:pt x="136" y="117"/>
                  <a:pt x="140" y="117"/>
                </a:cubicBezTo>
                <a:cubicBezTo>
                  <a:pt x="144" y="117"/>
                  <a:pt x="148" y="113"/>
                  <a:pt x="148" y="109"/>
                </a:cubicBezTo>
                <a:cubicBezTo>
                  <a:pt x="148" y="105"/>
                  <a:pt x="144" y="101"/>
                  <a:pt x="140" y="10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3" name="Oval 62">
            <a:extLst>
              <a:ext uri="{FF2B5EF4-FFF2-40B4-BE49-F238E27FC236}">
                <a16:creationId xmlns:a16="http://schemas.microsoft.com/office/drawing/2014/main" id="{4E1C6C26-2D36-4FED-9D6D-F0E369E5F142}"/>
              </a:ext>
            </a:extLst>
          </p:cNvPr>
          <p:cNvSpPr/>
          <p:nvPr userDrawn="1"/>
        </p:nvSpPr>
        <p:spPr>
          <a:xfrm>
            <a:off x="7463369" y="3141211"/>
            <a:ext cx="914400" cy="914400"/>
          </a:xfrm>
          <a:prstGeom prst="ellipse">
            <a:avLst/>
          </a:prstGeom>
          <a:solidFill>
            <a:srgbClr val="83838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4" name="Freeform 169">
            <a:extLst>
              <a:ext uri="{FF2B5EF4-FFF2-40B4-BE49-F238E27FC236}">
                <a16:creationId xmlns:a16="http://schemas.microsoft.com/office/drawing/2014/main" id="{0526FA01-A0AF-4FF5-A4BE-C69A24880B40}"/>
              </a:ext>
            </a:extLst>
          </p:cNvPr>
          <p:cNvSpPr>
            <a:spLocks noEditPoints="1"/>
          </p:cNvSpPr>
          <p:nvPr userDrawn="1"/>
        </p:nvSpPr>
        <p:spPr bwMode="auto">
          <a:xfrm>
            <a:off x="7662123" y="3364662"/>
            <a:ext cx="516891" cy="516891"/>
          </a:xfrm>
          <a:custGeom>
            <a:avLst/>
            <a:gdLst>
              <a:gd name="T0" fmla="*/ 116 w 176"/>
              <a:gd name="T1" fmla="*/ 152 h 176"/>
              <a:gd name="T2" fmla="*/ 116 w 176"/>
              <a:gd name="T3" fmla="*/ 144 h 176"/>
              <a:gd name="T4" fmla="*/ 56 w 176"/>
              <a:gd name="T5" fmla="*/ 148 h 176"/>
              <a:gd name="T6" fmla="*/ 60 w 176"/>
              <a:gd name="T7" fmla="*/ 136 h 176"/>
              <a:gd name="T8" fmla="*/ 104 w 176"/>
              <a:gd name="T9" fmla="*/ 132 h 176"/>
              <a:gd name="T10" fmla="*/ 60 w 176"/>
              <a:gd name="T11" fmla="*/ 128 h 176"/>
              <a:gd name="T12" fmla="*/ 60 w 176"/>
              <a:gd name="T13" fmla="*/ 136 h 176"/>
              <a:gd name="T14" fmla="*/ 112 w 176"/>
              <a:gd name="T15" fmla="*/ 80 h 176"/>
              <a:gd name="T16" fmla="*/ 128 w 176"/>
              <a:gd name="T17" fmla="*/ 80 h 176"/>
              <a:gd name="T18" fmla="*/ 144 w 176"/>
              <a:gd name="T19" fmla="*/ 72 h 176"/>
              <a:gd name="T20" fmla="*/ 144 w 176"/>
              <a:gd name="T21" fmla="*/ 88 h 176"/>
              <a:gd name="T22" fmla="*/ 144 w 176"/>
              <a:gd name="T23" fmla="*/ 72 h 176"/>
              <a:gd name="T24" fmla="*/ 144 w 176"/>
              <a:gd name="T25" fmla="*/ 48 h 176"/>
              <a:gd name="T26" fmla="*/ 136 w 176"/>
              <a:gd name="T27" fmla="*/ 0 h 176"/>
              <a:gd name="T28" fmla="*/ 32 w 176"/>
              <a:gd name="T29" fmla="*/ 8 h 176"/>
              <a:gd name="T30" fmla="*/ 24 w 176"/>
              <a:gd name="T31" fmla="*/ 48 h 176"/>
              <a:gd name="T32" fmla="*/ 0 w 176"/>
              <a:gd name="T33" fmla="*/ 136 h 176"/>
              <a:gd name="T34" fmla="*/ 32 w 176"/>
              <a:gd name="T35" fmla="*/ 160 h 176"/>
              <a:gd name="T36" fmla="*/ 40 w 176"/>
              <a:gd name="T37" fmla="*/ 176 h 176"/>
              <a:gd name="T38" fmla="*/ 144 w 176"/>
              <a:gd name="T39" fmla="*/ 168 h 176"/>
              <a:gd name="T40" fmla="*/ 152 w 176"/>
              <a:gd name="T41" fmla="*/ 160 h 176"/>
              <a:gd name="T42" fmla="*/ 176 w 176"/>
              <a:gd name="T43" fmla="*/ 72 h 176"/>
              <a:gd name="T44" fmla="*/ 40 w 176"/>
              <a:gd name="T45" fmla="*/ 8 h 176"/>
              <a:gd name="T46" fmla="*/ 136 w 176"/>
              <a:gd name="T47" fmla="*/ 48 h 176"/>
              <a:gd name="T48" fmla="*/ 40 w 176"/>
              <a:gd name="T49" fmla="*/ 8 h 176"/>
              <a:gd name="T50" fmla="*/ 40 w 176"/>
              <a:gd name="T51" fmla="*/ 168 h 176"/>
              <a:gd name="T52" fmla="*/ 136 w 176"/>
              <a:gd name="T53" fmla="*/ 120 h 176"/>
              <a:gd name="T54" fmla="*/ 168 w 176"/>
              <a:gd name="T55" fmla="*/ 136 h 176"/>
              <a:gd name="T56" fmla="*/ 144 w 176"/>
              <a:gd name="T57" fmla="*/ 152 h 176"/>
              <a:gd name="T58" fmla="*/ 136 w 176"/>
              <a:gd name="T59" fmla="*/ 112 h 176"/>
              <a:gd name="T60" fmla="*/ 32 w 176"/>
              <a:gd name="T61" fmla="*/ 120 h 176"/>
              <a:gd name="T62" fmla="*/ 24 w 176"/>
              <a:gd name="T63" fmla="*/ 152 h 176"/>
              <a:gd name="T64" fmla="*/ 8 w 176"/>
              <a:gd name="T65" fmla="*/ 72 h 176"/>
              <a:gd name="T66" fmla="*/ 152 w 176"/>
              <a:gd name="T67" fmla="*/ 56 h 176"/>
              <a:gd name="T68" fmla="*/ 168 w 176"/>
              <a:gd name="T69"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60" y="152"/>
                </a:moveTo>
                <a:cubicBezTo>
                  <a:pt x="116" y="152"/>
                  <a:pt x="116" y="152"/>
                  <a:pt x="116" y="152"/>
                </a:cubicBezTo>
                <a:cubicBezTo>
                  <a:pt x="118" y="152"/>
                  <a:pt x="120" y="150"/>
                  <a:pt x="120" y="148"/>
                </a:cubicBezTo>
                <a:cubicBezTo>
                  <a:pt x="120" y="146"/>
                  <a:pt x="118" y="144"/>
                  <a:pt x="116" y="144"/>
                </a:cubicBezTo>
                <a:cubicBezTo>
                  <a:pt x="60" y="144"/>
                  <a:pt x="60" y="144"/>
                  <a:pt x="60" y="144"/>
                </a:cubicBezTo>
                <a:cubicBezTo>
                  <a:pt x="58" y="144"/>
                  <a:pt x="56" y="146"/>
                  <a:pt x="56" y="148"/>
                </a:cubicBezTo>
                <a:cubicBezTo>
                  <a:pt x="56" y="150"/>
                  <a:pt x="58" y="152"/>
                  <a:pt x="60" y="152"/>
                </a:cubicBezTo>
                <a:moveTo>
                  <a:pt x="60" y="136"/>
                </a:moveTo>
                <a:cubicBezTo>
                  <a:pt x="100" y="136"/>
                  <a:pt x="100" y="136"/>
                  <a:pt x="100" y="136"/>
                </a:cubicBezTo>
                <a:cubicBezTo>
                  <a:pt x="102" y="136"/>
                  <a:pt x="104" y="134"/>
                  <a:pt x="104" y="132"/>
                </a:cubicBezTo>
                <a:cubicBezTo>
                  <a:pt x="104" y="130"/>
                  <a:pt x="102" y="128"/>
                  <a:pt x="100" y="128"/>
                </a:cubicBezTo>
                <a:cubicBezTo>
                  <a:pt x="60" y="128"/>
                  <a:pt x="60" y="128"/>
                  <a:pt x="60" y="128"/>
                </a:cubicBezTo>
                <a:cubicBezTo>
                  <a:pt x="58" y="128"/>
                  <a:pt x="56" y="130"/>
                  <a:pt x="56" y="132"/>
                </a:cubicBezTo>
                <a:cubicBezTo>
                  <a:pt x="56" y="134"/>
                  <a:pt x="58" y="136"/>
                  <a:pt x="60" y="136"/>
                </a:cubicBezTo>
                <a:moveTo>
                  <a:pt x="120" y="72"/>
                </a:moveTo>
                <a:cubicBezTo>
                  <a:pt x="116" y="72"/>
                  <a:pt x="112" y="76"/>
                  <a:pt x="112" y="80"/>
                </a:cubicBezTo>
                <a:cubicBezTo>
                  <a:pt x="112" y="84"/>
                  <a:pt x="116" y="88"/>
                  <a:pt x="120" y="88"/>
                </a:cubicBezTo>
                <a:cubicBezTo>
                  <a:pt x="124" y="88"/>
                  <a:pt x="128" y="84"/>
                  <a:pt x="128" y="80"/>
                </a:cubicBezTo>
                <a:cubicBezTo>
                  <a:pt x="128" y="76"/>
                  <a:pt x="124" y="72"/>
                  <a:pt x="120" y="72"/>
                </a:cubicBezTo>
                <a:moveTo>
                  <a:pt x="144" y="72"/>
                </a:moveTo>
                <a:cubicBezTo>
                  <a:pt x="140" y="72"/>
                  <a:pt x="136" y="76"/>
                  <a:pt x="136" y="80"/>
                </a:cubicBezTo>
                <a:cubicBezTo>
                  <a:pt x="136" y="84"/>
                  <a:pt x="140" y="88"/>
                  <a:pt x="144" y="88"/>
                </a:cubicBezTo>
                <a:cubicBezTo>
                  <a:pt x="148" y="88"/>
                  <a:pt x="152" y="84"/>
                  <a:pt x="152" y="80"/>
                </a:cubicBezTo>
                <a:cubicBezTo>
                  <a:pt x="152" y="76"/>
                  <a:pt x="148" y="72"/>
                  <a:pt x="144" y="72"/>
                </a:cubicBezTo>
                <a:moveTo>
                  <a:pt x="152" y="48"/>
                </a:moveTo>
                <a:cubicBezTo>
                  <a:pt x="144" y="48"/>
                  <a:pt x="144" y="48"/>
                  <a:pt x="144" y="48"/>
                </a:cubicBezTo>
                <a:cubicBezTo>
                  <a:pt x="144" y="8"/>
                  <a:pt x="144" y="8"/>
                  <a:pt x="144" y="8"/>
                </a:cubicBezTo>
                <a:cubicBezTo>
                  <a:pt x="144" y="4"/>
                  <a:pt x="140" y="0"/>
                  <a:pt x="136" y="0"/>
                </a:cubicBezTo>
                <a:cubicBezTo>
                  <a:pt x="40" y="0"/>
                  <a:pt x="40" y="0"/>
                  <a:pt x="40" y="0"/>
                </a:cubicBezTo>
                <a:cubicBezTo>
                  <a:pt x="36" y="0"/>
                  <a:pt x="32" y="4"/>
                  <a:pt x="32" y="8"/>
                </a:cubicBezTo>
                <a:cubicBezTo>
                  <a:pt x="32" y="48"/>
                  <a:pt x="32" y="48"/>
                  <a:pt x="32" y="48"/>
                </a:cubicBezTo>
                <a:cubicBezTo>
                  <a:pt x="24" y="48"/>
                  <a:pt x="24" y="48"/>
                  <a:pt x="24" y="48"/>
                </a:cubicBezTo>
                <a:cubicBezTo>
                  <a:pt x="11" y="48"/>
                  <a:pt x="0" y="59"/>
                  <a:pt x="0" y="72"/>
                </a:cubicBezTo>
                <a:cubicBezTo>
                  <a:pt x="0" y="136"/>
                  <a:pt x="0" y="136"/>
                  <a:pt x="0" y="136"/>
                </a:cubicBezTo>
                <a:cubicBezTo>
                  <a:pt x="0" y="149"/>
                  <a:pt x="11" y="160"/>
                  <a:pt x="24" y="160"/>
                </a:cubicBezTo>
                <a:cubicBezTo>
                  <a:pt x="32" y="160"/>
                  <a:pt x="32" y="160"/>
                  <a:pt x="32" y="160"/>
                </a:cubicBezTo>
                <a:cubicBezTo>
                  <a:pt x="32" y="168"/>
                  <a:pt x="32" y="168"/>
                  <a:pt x="32" y="168"/>
                </a:cubicBezTo>
                <a:cubicBezTo>
                  <a:pt x="32" y="172"/>
                  <a:pt x="36" y="176"/>
                  <a:pt x="40" y="176"/>
                </a:cubicBezTo>
                <a:cubicBezTo>
                  <a:pt x="136" y="176"/>
                  <a:pt x="136" y="176"/>
                  <a:pt x="136" y="176"/>
                </a:cubicBezTo>
                <a:cubicBezTo>
                  <a:pt x="140" y="176"/>
                  <a:pt x="144" y="172"/>
                  <a:pt x="144" y="168"/>
                </a:cubicBezTo>
                <a:cubicBezTo>
                  <a:pt x="144" y="160"/>
                  <a:pt x="144" y="160"/>
                  <a:pt x="144" y="160"/>
                </a:cubicBezTo>
                <a:cubicBezTo>
                  <a:pt x="152" y="160"/>
                  <a:pt x="152" y="160"/>
                  <a:pt x="152" y="160"/>
                </a:cubicBezTo>
                <a:cubicBezTo>
                  <a:pt x="165" y="160"/>
                  <a:pt x="176" y="149"/>
                  <a:pt x="176" y="136"/>
                </a:cubicBezTo>
                <a:cubicBezTo>
                  <a:pt x="176" y="72"/>
                  <a:pt x="176" y="72"/>
                  <a:pt x="176" y="72"/>
                </a:cubicBezTo>
                <a:cubicBezTo>
                  <a:pt x="176" y="59"/>
                  <a:pt x="165" y="48"/>
                  <a:pt x="152" y="48"/>
                </a:cubicBezTo>
                <a:moveTo>
                  <a:pt x="40" y="8"/>
                </a:moveTo>
                <a:cubicBezTo>
                  <a:pt x="136" y="8"/>
                  <a:pt x="136" y="8"/>
                  <a:pt x="136" y="8"/>
                </a:cubicBezTo>
                <a:cubicBezTo>
                  <a:pt x="136" y="48"/>
                  <a:pt x="136" y="48"/>
                  <a:pt x="136" y="48"/>
                </a:cubicBezTo>
                <a:cubicBezTo>
                  <a:pt x="40" y="48"/>
                  <a:pt x="40" y="48"/>
                  <a:pt x="40" y="48"/>
                </a:cubicBezTo>
                <a:lnTo>
                  <a:pt x="40" y="8"/>
                </a:lnTo>
                <a:close/>
                <a:moveTo>
                  <a:pt x="136" y="168"/>
                </a:moveTo>
                <a:cubicBezTo>
                  <a:pt x="40" y="168"/>
                  <a:pt x="40" y="168"/>
                  <a:pt x="40" y="168"/>
                </a:cubicBezTo>
                <a:cubicBezTo>
                  <a:pt x="40" y="120"/>
                  <a:pt x="40" y="120"/>
                  <a:pt x="40" y="120"/>
                </a:cubicBezTo>
                <a:cubicBezTo>
                  <a:pt x="136" y="120"/>
                  <a:pt x="136" y="120"/>
                  <a:pt x="136" y="120"/>
                </a:cubicBezTo>
                <a:lnTo>
                  <a:pt x="136" y="168"/>
                </a:lnTo>
                <a:close/>
                <a:moveTo>
                  <a:pt x="168" y="136"/>
                </a:moveTo>
                <a:cubicBezTo>
                  <a:pt x="168" y="145"/>
                  <a:pt x="161" y="152"/>
                  <a:pt x="152" y="152"/>
                </a:cubicBezTo>
                <a:cubicBezTo>
                  <a:pt x="144" y="152"/>
                  <a:pt x="144" y="152"/>
                  <a:pt x="144" y="152"/>
                </a:cubicBezTo>
                <a:cubicBezTo>
                  <a:pt x="144" y="120"/>
                  <a:pt x="144" y="120"/>
                  <a:pt x="144" y="120"/>
                </a:cubicBezTo>
                <a:cubicBezTo>
                  <a:pt x="144" y="116"/>
                  <a:pt x="140" y="112"/>
                  <a:pt x="136" y="112"/>
                </a:cubicBezTo>
                <a:cubicBezTo>
                  <a:pt x="40" y="112"/>
                  <a:pt x="40" y="112"/>
                  <a:pt x="40" y="112"/>
                </a:cubicBezTo>
                <a:cubicBezTo>
                  <a:pt x="36" y="112"/>
                  <a:pt x="32" y="116"/>
                  <a:pt x="32" y="120"/>
                </a:cubicBezTo>
                <a:cubicBezTo>
                  <a:pt x="32" y="152"/>
                  <a:pt x="32" y="152"/>
                  <a:pt x="32" y="152"/>
                </a:cubicBezTo>
                <a:cubicBezTo>
                  <a:pt x="24" y="152"/>
                  <a:pt x="24" y="152"/>
                  <a:pt x="24" y="152"/>
                </a:cubicBezTo>
                <a:cubicBezTo>
                  <a:pt x="15" y="152"/>
                  <a:pt x="8" y="145"/>
                  <a:pt x="8" y="136"/>
                </a:cubicBezTo>
                <a:cubicBezTo>
                  <a:pt x="8" y="72"/>
                  <a:pt x="8" y="72"/>
                  <a:pt x="8" y="72"/>
                </a:cubicBezTo>
                <a:cubicBezTo>
                  <a:pt x="8" y="63"/>
                  <a:pt x="15" y="56"/>
                  <a:pt x="24" y="56"/>
                </a:cubicBezTo>
                <a:cubicBezTo>
                  <a:pt x="152" y="56"/>
                  <a:pt x="152" y="56"/>
                  <a:pt x="152" y="56"/>
                </a:cubicBezTo>
                <a:cubicBezTo>
                  <a:pt x="161" y="56"/>
                  <a:pt x="168" y="63"/>
                  <a:pt x="168" y="72"/>
                </a:cubicBezTo>
                <a:lnTo>
                  <a:pt x="168"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5" name="Oval 64">
            <a:extLst>
              <a:ext uri="{FF2B5EF4-FFF2-40B4-BE49-F238E27FC236}">
                <a16:creationId xmlns:a16="http://schemas.microsoft.com/office/drawing/2014/main" id="{E13159F6-2C82-4CAD-88B6-132F8AC0F625}"/>
              </a:ext>
            </a:extLst>
          </p:cNvPr>
          <p:cNvSpPr/>
          <p:nvPr userDrawn="1"/>
        </p:nvSpPr>
        <p:spPr>
          <a:xfrm>
            <a:off x="6883179" y="4577449"/>
            <a:ext cx="914400" cy="914400"/>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6" name="Freeform 142">
            <a:extLst>
              <a:ext uri="{FF2B5EF4-FFF2-40B4-BE49-F238E27FC236}">
                <a16:creationId xmlns:a16="http://schemas.microsoft.com/office/drawing/2014/main" id="{F7A35945-DB6C-41C5-9FEE-84CF6B1959F0}"/>
              </a:ext>
            </a:extLst>
          </p:cNvPr>
          <p:cNvSpPr>
            <a:spLocks noEditPoints="1"/>
          </p:cNvSpPr>
          <p:nvPr userDrawn="1"/>
        </p:nvSpPr>
        <p:spPr bwMode="auto">
          <a:xfrm>
            <a:off x="7062984" y="4806111"/>
            <a:ext cx="568249" cy="457074"/>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7" name="Text Placeholder 15">
            <a:extLst>
              <a:ext uri="{FF2B5EF4-FFF2-40B4-BE49-F238E27FC236}">
                <a16:creationId xmlns:a16="http://schemas.microsoft.com/office/drawing/2014/main" id="{FD49DE97-5F2D-46C3-BDC2-FB4DB54803ED}"/>
              </a:ext>
            </a:extLst>
          </p:cNvPr>
          <p:cNvSpPr>
            <a:spLocks noGrp="1"/>
          </p:cNvSpPr>
          <p:nvPr>
            <p:ph type="body" sz="quarter" idx="12" hasCustomPrompt="1"/>
          </p:nvPr>
        </p:nvSpPr>
        <p:spPr>
          <a:xfrm>
            <a:off x="7823502" y="1327790"/>
            <a:ext cx="3171858" cy="453176"/>
          </a:xfrm>
          <a:prstGeom prst="rect">
            <a:avLst/>
          </a:prstGeom>
        </p:spPr>
        <p:txBody>
          <a:bodyPr/>
          <a:lstStyle>
            <a:lvl1pPr marL="0" indent="0" algn="l">
              <a:buNone/>
              <a:defRPr sz="28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68" name="Text Placeholder 15">
            <a:extLst>
              <a:ext uri="{FF2B5EF4-FFF2-40B4-BE49-F238E27FC236}">
                <a16:creationId xmlns:a16="http://schemas.microsoft.com/office/drawing/2014/main" id="{686E6D29-EEF3-427C-AD44-5C16785B240C}"/>
              </a:ext>
            </a:extLst>
          </p:cNvPr>
          <p:cNvSpPr>
            <a:spLocks noGrp="1"/>
          </p:cNvSpPr>
          <p:nvPr>
            <p:ph type="body" sz="quarter" idx="13" hasCustomPrompt="1"/>
          </p:nvPr>
        </p:nvSpPr>
        <p:spPr>
          <a:xfrm>
            <a:off x="8540929" y="3038085"/>
            <a:ext cx="2919205" cy="453176"/>
          </a:xfrm>
          <a:prstGeom prst="rect">
            <a:avLst/>
          </a:prstGeom>
        </p:spPr>
        <p:txBody>
          <a:bodyPr/>
          <a:lstStyle>
            <a:lvl1pPr marL="0" indent="0" algn="l">
              <a:buNone/>
              <a:defRPr sz="28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69" name="Text Placeholder 15">
            <a:extLst>
              <a:ext uri="{FF2B5EF4-FFF2-40B4-BE49-F238E27FC236}">
                <a16:creationId xmlns:a16="http://schemas.microsoft.com/office/drawing/2014/main" id="{D317D7A0-344B-4439-A164-C9523D005DF4}"/>
              </a:ext>
            </a:extLst>
          </p:cNvPr>
          <p:cNvSpPr>
            <a:spLocks noGrp="1"/>
          </p:cNvSpPr>
          <p:nvPr>
            <p:ph type="body" sz="quarter" idx="14" hasCustomPrompt="1"/>
          </p:nvPr>
        </p:nvSpPr>
        <p:spPr>
          <a:xfrm>
            <a:off x="7967834" y="4694347"/>
            <a:ext cx="3028983" cy="453176"/>
          </a:xfrm>
          <a:prstGeom prst="rect">
            <a:avLst/>
          </a:prstGeom>
        </p:spPr>
        <p:txBody>
          <a:bodyPr/>
          <a:lstStyle>
            <a:lvl1pPr marL="0" indent="0" algn="l">
              <a:buNone/>
              <a:defRPr sz="28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key point</a:t>
            </a:r>
          </a:p>
        </p:txBody>
      </p:sp>
      <p:sp>
        <p:nvSpPr>
          <p:cNvPr id="70" name="Text Placeholder 19">
            <a:extLst>
              <a:ext uri="{FF2B5EF4-FFF2-40B4-BE49-F238E27FC236}">
                <a16:creationId xmlns:a16="http://schemas.microsoft.com/office/drawing/2014/main" id="{DCDC8385-6B1D-4E35-9E3C-C351AB9BB138}"/>
              </a:ext>
            </a:extLst>
          </p:cNvPr>
          <p:cNvSpPr>
            <a:spLocks noGrp="1"/>
          </p:cNvSpPr>
          <p:nvPr>
            <p:ph type="body" sz="quarter" idx="18" hasCustomPrompt="1"/>
          </p:nvPr>
        </p:nvSpPr>
        <p:spPr>
          <a:xfrm>
            <a:off x="7823726" y="1815308"/>
            <a:ext cx="3165697" cy="935885"/>
          </a:xfrm>
          <a:prstGeom prst="rect">
            <a:avLst/>
          </a:prstGeom>
        </p:spPr>
        <p:txBody>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71" name="Text Placeholder 19">
            <a:extLst>
              <a:ext uri="{FF2B5EF4-FFF2-40B4-BE49-F238E27FC236}">
                <a16:creationId xmlns:a16="http://schemas.microsoft.com/office/drawing/2014/main" id="{E27FFADA-7DD7-4CFC-BC6A-8FC0148C26DA}"/>
              </a:ext>
            </a:extLst>
          </p:cNvPr>
          <p:cNvSpPr>
            <a:spLocks noGrp="1"/>
          </p:cNvSpPr>
          <p:nvPr>
            <p:ph type="body" sz="quarter" idx="19" hasCustomPrompt="1"/>
          </p:nvPr>
        </p:nvSpPr>
        <p:spPr>
          <a:xfrm>
            <a:off x="8540930" y="3535273"/>
            <a:ext cx="2919205" cy="935885"/>
          </a:xfrm>
          <a:prstGeom prst="rect">
            <a:avLst/>
          </a:prstGeom>
        </p:spPr>
        <p:txBody>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72" name="Text Placeholder 19">
            <a:extLst>
              <a:ext uri="{FF2B5EF4-FFF2-40B4-BE49-F238E27FC236}">
                <a16:creationId xmlns:a16="http://schemas.microsoft.com/office/drawing/2014/main" id="{0729AAE5-B755-4910-B082-B2A92C2D9182}"/>
              </a:ext>
            </a:extLst>
          </p:cNvPr>
          <p:cNvSpPr>
            <a:spLocks noGrp="1"/>
          </p:cNvSpPr>
          <p:nvPr>
            <p:ph type="body" sz="quarter" idx="20" hasCustomPrompt="1"/>
          </p:nvPr>
        </p:nvSpPr>
        <p:spPr>
          <a:xfrm>
            <a:off x="7960440" y="5206301"/>
            <a:ext cx="3028983" cy="935885"/>
          </a:xfrm>
          <a:prstGeom prst="rect">
            <a:avLst/>
          </a:prstGeom>
        </p:spPr>
        <p:txBody>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338713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41">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6E984659-CD03-4F4F-95F1-58975DAAF08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TITLE</a:t>
            </a:r>
          </a:p>
        </p:txBody>
      </p:sp>
      <p:sp>
        <p:nvSpPr>
          <p:cNvPr id="4" name="Text Placeholder 15">
            <a:extLst>
              <a:ext uri="{FF2B5EF4-FFF2-40B4-BE49-F238E27FC236}">
                <a16:creationId xmlns:a16="http://schemas.microsoft.com/office/drawing/2014/main" id="{715EC3F6-4DF2-40DB-9D18-2545FD5BD41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SUBTITLE</a:t>
            </a:r>
          </a:p>
        </p:txBody>
      </p:sp>
      <p:grpSp>
        <p:nvGrpSpPr>
          <p:cNvPr id="5" name="Group 4">
            <a:extLst>
              <a:ext uri="{FF2B5EF4-FFF2-40B4-BE49-F238E27FC236}">
                <a16:creationId xmlns:a16="http://schemas.microsoft.com/office/drawing/2014/main" id="{F68CEF16-E38D-409A-85A0-8C4BE5D325FA}"/>
              </a:ext>
            </a:extLst>
          </p:cNvPr>
          <p:cNvGrpSpPr/>
          <p:nvPr userDrawn="1"/>
        </p:nvGrpSpPr>
        <p:grpSpPr>
          <a:xfrm>
            <a:off x="2526716" y="2180350"/>
            <a:ext cx="7138567" cy="4187377"/>
            <a:chOff x="3074514" y="2076450"/>
            <a:chExt cx="12137939" cy="7119934"/>
          </a:xfrm>
        </p:grpSpPr>
        <p:grpSp>
          <p:nvGrpSpPr>
            <p:cNvPr id="6" name="Group 5">
              <a:extLst>
                <a:ext uri="{FF2B5EF4-FFF2-40B4-BE49-F238E27FC236}">
                  <a16:creationId xmlns:a16="http://schemas.microsoft.com/office/drawing/2014/main" id="{BD96B316-779C-4ECA-B412-277E7654CE11}"/>
                </a:ext>
              </a:extLst>
            </p:cNvPr>
            <p:cNvGrpSpPr/>
            <p:nvPr/>
          </p:nvGrpSpPr>
          <p:grpSpPr>
            <a:xfrm>
              <a:off x="3626549" y="2076450"/>
              <a:ext cx="11585904" cy="7119934"/>
              <a:chOff x="10057884" y="4157440"/>
              <a:chExt cx="7318379" cy="4497394"/>
            </a:xfrm>
            <a:solidFill>
              <a:schemeClr val="accent2"/>
            </a:solidFill>
            <a:effectLst/>
          </p:grpSpPr>
          <p:sp>
            <p:nvSpPr>
              <p:cNvPr id="22" name="Freeform 6">
                <a:extLst>
                  <a:ext uri="{FF2B5EF4-FFF2-40B4-BE49-F238E27FC236}">
                    <a16:creationId xmlns:a16="http://schemas.microsoft.com/office/drawing/2014/main" id="{A0B175E5-0D4B-4636-8D85-53E1D43511B2}"/>
                  </a:ext>
                </a:extLst>
              </p:cNvPr>
              <p:cNvSpPr>
                <a:spLocks/>
              </p:cNvSpPr>
              <p:nvPr/>
            </p:nvSpPr>
            <p:spPr bwMode="auto">
              <a:xfrm>
                <a:off x="16850800" y="4490816"/>
                <a:ext cx="525463" cy="808038"/>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3" name="Freeform 7">
                <a:extLst>
                  <a:ext uri="{FF2B5EF4-FFF2-40B4-BE49-F238E27FC236}">
                    <a16:creationId xmlns:a16="http://schemas.microsoft.com/office/drawing/2014/main" id="{C3F7980F-B04A-4664-A121-95BBBA7CC3D9}"/>
                  </a:ext>
                </a:extLst>
              </p:cNvPr>
              <p:cNvSpPr>
                <a:spLocks/>
              </p:cNvSpPr>
              <p:nvPr/>
            </p:nvSpPr>
            <p:spPr bwMode="auto">
              <a:xfrm>
                <a:off x="12013685" y="5868767"/>
                <a:ext cx="1014413" cy="800101"/>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4" name="Freeform 8">
                <a:extLst>
                  <a:ext uri="{FF2B5EF4-FFF2-40B4-BE49-F238E27FC236}">
                    <a16:creationId xmlns:a16="http://schemas.microsoft.com/office/drawing/2014/main" id="{5CCC6AA4-23AC-4909-B5ED-6F741950A905}"/>
                  </a:ext>
                </a:extLst>
              </p:cNvPr>
              <p:cNvSpPr>
                <a:spLocks/>
              </p:cNvSpPr>
              <p:nvPr/>
            </p:nvSpPr>
            <p:spPr bwMode="auto">
              <a:xfrm>
                <a:off x="11319948" y="5576667"/>
                <a:ext cx="795338" cy="968376"/>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5" name="Freeform 9">
                <a:extLst>
                  <a:ext uri="{FF2B5EF4-FFF2-40B4-BE49-F238E27FC236}">
                    <a16:creationId xmlns:a16="http://schemas.microsoft.com/office/drawing/2014/main" id="{C464F7D7-53E3-475D-9CC0-830E929532E2}"/>
                  </a:ext>
                </a:extLst>
              </p:cNvPr>
              <p:cNvSpPr>
                <a:spLocks/>
              </p:cNvSpPr>
              <p:nvPr/>
            </p:nvSpPr>
            <p:spPr bwMode="auto">
              <a:xfrm>
                <a:off x="14991837" y="5122642"/>
                <a:ext cx="577850" cy="720726"/>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6" name="Freeform 10">
                <a:extLst>
                  <a:ext uri="{FF2B5EF4-FFF2-40B4-BE49-F238E27FC236}">
                    <a16:creationId xmlns:a16="http://schemas.microsoft.com/office/drawing/2014/main" id="{56FF4809-9E24-4F12-9497-ECD41D2FCFB7}"/>
                  </a:ext>
                </a:extLst>
              </p:cNvPr>
              <p:cNvSpPr>
                <a:spLocks/>
              </p:cNvSpPr>
              <p:nvPr/>
            </p:nvSpPr>
            <p:spPr bwMode="auto">
              <a:xfrm>
                <a:off x="10591285" y="5376642"/>
                <a:ext cx="915988" cy="1366839"/>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7" name="Freeform 11">
                <a:extLst>
                  <a:ext uri="{FF2B5EF4-FFF2-40B4-BE49-F238E27FC236}">
                    <a16:creationId xmlns:a16="http://schemas.microsoft.com/office/drawing/2014/main" id="{21B0C03B-6EB5-4395-918B-73911B07C1E2}"/>
                  </a:ext>
                </a:extLst>
              </p:cNvPr>
              <p:cNvSpPr>
                <a:spLocks/>
              </p:cNvSpPr>
              <p:nvPr/>
            </p:nvSpPr>
            <p:spPr bwMode="auto">
              <a:xfrm>
                <a:off x="12964598" y="6140230"/>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8" name="Freeform 12">
                <a:extLst>
                  <a:ext uri="{FF2B5EF4-FFF2-40B4-BE49-F238E27FC236}">
                    <a16:creationId xmlns:a16="http://schemas.microsoft.com/office/drawing/2014/main" id="{CC1493EA-3173-400D-B349-189A2D52F473}"/>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9" name="Freeform 13">
                <a:extLst>
                  <a:ext uri="{FF2B5EF4-FFF2-40B4-BE49-F238E27FC236}">
                    <a16:creationId xmlns:a16="http://schemas.microsoft.com/office/drawing/2014/main" id="{FADCCDB0-2ABD-4708-A3D7-CB7AB4D360B5}"/>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0" name="Freeform 14">
                <a:extLst>
                  <a:ext uri="{FF2B5EF4-FFF2-40B4-BE49-F238E27FC236}">
                    <a16:creationId xmlns:a16="http://schemas.microsoft.com/office/drawing/2014/main" id="{F55CC1BB-732F-4C8C-A0E8-D67576FA416C}"/>
                  </a:ext>
                </a:extLst>
              </p:cNvPr>
              <p:cNvSpPr>
                <a:spLocks/>
              </p:cNvSpPr>
              <p:nvPr/>
            </p:nvSpPr>
            <p:spPr bwMode="auto">
              <a:xfrm>
                <a:off x="13875824" y="6087843"/>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1" name="Freeform 15">
                <a:extLst>
                  <a:ext uri="{FF2B5EF4-FFF2-40B4-BE49-F238E27FC236}">
                    <a16:creationId xmlns:a16="http://schemas.microsoft.com/office/drawing/2014/main" id="{08B29368-F06E-4072-9942-ACCC9B236030}"/>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2" name="Freeform 16">
                <a:extLst>
                  <a:ext uri="{FF2B5EF4-FFF2-40B4-BE49-F238E27FC236}">
                    <a16:creationId xmlns:a16="http://schemas.microsoft.com/office/drawing/2014/main" id="{2BD66530-CFAA-480B-8CC5-ADA3EA15F315}"/>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3" name="Freeform 17">
                <a:extLst>
                  <a:ext uri="{FF2B5EF4-FFF2-40B4-BE49-F238E27FC236}">
                    <a16:creationId xmlns:a16="http://schemas.microsoft.com/office/drawing/2014/main" id="{DC93E58E-6042-45C9-BB16-D9EFB071BB1F}"/>
                  </a:ext>
                </a:extLst>
              </p:cNvPr>
              <p:cNvSpPr>
                <a:spLocks/>
              </p:cNvSpPr>
              <p:nvPr/>
            </p:nvSpPr>
            <p:spPr bwMode="auto">
              <a:xfrm>
                <a:off x="14901349" y="7003831"/>
                <a:ext cx="530225" cy="863601"/>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4" name="Freeform 18">
                <a:extLst>
                  <a:ext uri="{FF2B5EF4-FFF2-40B4-BE49-F238E27FC236}">
                    <a16:creationId xmlns:a16="http://schemas.microsoft.com/office/drawing/2014/main" id="{CAA03097-A27A-4995-8057-EA51B04BDCCE}"/>
                  </a:ext>
                </a:extLst>
              </p:cNvPr>
              <p:cNvSpPr>
                <a:spLocks/>
              </p:cNvSpPr>
              <p:nvPr/>
            </p:nvSpPr>
            <p:spPr bwMode="auto">
              <a:xfrm>
                <a:off x="15044225" y="7678520"/>
                <a:ext cx="1204913" cy="976314"/>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5" name="Freeform 19">
                <a:extLst>
                  <a:ext uri="{FF2B5EF4-FFF2-40B4-BE49-F238E27FC236}">
                    <a16:creationId xmlns:a16="http://schemas.microsoft.com/office/drawing/2014/main" id="{90A8119C-09B9-46C2-8185-D69AAC7CCF4F}"/>
                  </a:ext>
                </a:extLst>
              </p:cNvPr>
              <p:cNvSpPr>
                <a:spLocks/>
              </p:cNvSpPr>
              <p:nvPr/>
            </p:nvSpPr>
            <p:spPr bwMode="auto">
              <a:xfrm>
                <a:off x="15295050" y="6968906"/>
                <a:ext cx="728663" cy="777876"/>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6" name="Freeform 20">
                <a:extLst>
                  <a:ext uri="{FF2B5EF4-FFF2-40B4-BE49-F238E27FC236}">
                    <a16:creationId xmlns:a16="http://schemas.microsoft.com/office/drawing/2014/main" id="{08BF98EE-795D-4E52-BE66-DC0ED0F82509}"/>
                  </a:ext>
                </a:extLst>
              </p:cNvPr>
              <p:cNvSpPr>
                <a:spLocks/>
              </p:cNvSpPr>
              <p:nvPr/>
            </p:nvSpPr>
            <p:spPr bwMode="auto">
              <a:xfrm>
                <a:off x="14067912" y="7389594"/>
                <a:ext cx="762000" cy="692151"/>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7" name="Freeform 21">
                <a:extLst>
                  <a:ext uri="{FF2B5EF4-FFF2-40B4-BE49-F238E27FC236}">
                    <a16:creationId xmlns:a16="http://schemas.microsoft.com/office/drawing/2014/main" id="{F3AD745B-1BE8-4F98-A8BB-011D62599BC7}"/>
                  </a:ext>
                </a:extLst>
              </p:cNvPr>
              <p:cNvSpPr>
                <a:spLocks/>
              </p:cNvSpPr>
              <p:nvPr/>
            </p:nvSpPr>
            <p:spPr bwMode="auto">
              <a:xfrm>
                <a:off x="15618900" y="6905406"/>
                <a:ext cx="698500" cy="511176"/>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8" name="Freeform 22">
                <a:extLst>
                  <a:ext uri="{FF2B5EF4-FFF2-40B4-BE49-F238E27FC236}">
                    <a16:creationId xmlns:a16="http://schemas.microsoft.com/office/drawing/2014/main" id="{8C79CD2A-F2A0-449A-B001-FBFC869D0D23}"/>
                  </a:ext>
                </a:extLst>
              </p:cNvPr>
              <p:cNvSpPr>
                <a:spLocks/>
              </p:cNvSpPr>
              <p:nvPr/>
            </p:nvSpPr>
            <p:spPr bwMode="auto">
              <a:xfrm>
                <a:off x="14439387" y="7021294"/>
                <a:ext cx="484188" cy="852489"/>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39" name="Freeform 23">
                <a:extLst>
                  <a:ext uri="{FF2B5EF4-FFF2-40B4-BE49-F238E27FC236}">
                    <a16:creationId xmlns:a16="http://schemas.microsoft.com/office/drawing/2014/main" id="{0C91C560-6C2D-4ED2-A88C-6CCEE97C735A}"/>
                  </a:ext>
                </a:extLst>
              </p:cNvPr>
              <p:cNvSpPr>
                <a:spLocks/>
              </p:cNvSpPr>
              <p:nvPr/>
            </p:nvSpPr>
            <p:spPr bwMode="auto">
              <a:xfrm>
                <a:off x="10057884" y="5216304"/>
                <a:ext cx="1149351" cy="1925640"/>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0" name="Freeform 24">
                <a:extLst>
                  <a:ext uri="{FF2B5EF4-FFF2-40B4-BE49-F238E27FC236}">
                    <a16:creationId xmlns:a16="http://schemas.microsoft.com/office/drawing/2014/main" id="{5FC6BE1D-9C00-4D8A-987C-28F3557DD12C}"/>
                  </a:ext>
                </a:extLst>
              </p:cNvPr>
              <p:cNvSpPr>
                <a:spLocks/>
              </p:cNvSpPr>
              <p:nvPr/>
            </p:nvSpPr>
            <p:spPr bwMode="auto">
              <a:xfrm>
                <a:off x="11040547" y="6421218"/>
                <a:ext cx="969963" cy="1092201"/>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1" name="Freeform 25">
                <a:extLst>
                  <a:ext uri="{FF2B5EF4-FFF2-40B4-BE49-F238E27FC236}">
                    <a16:creationId xmlns:a16="http://schemas.microsoft.com/office/drawing/2014/main" id="{118456E0-1F14-4A27-B556-5C5396642E9B}"/>
                  </a:ext>
                </a:extLst>
              </p:cNvPr>
              <p:cNvSpPr>
                <a:spLocks/>
              </p:cNvSpPr>
              <p:nvPr/>
            </p:nvSpPr>
            <p:spPr bwMode="auto">
              <a:xfrm>
                <a:off x="12242286" y="6737131"/>
                <a:ext cx="1919288" cy="1895477"/>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2" name="Freeform 26">
                <a:extLst>
                  <a:ext uri="{FF2B5EF4-FFF2-40B4-BE49-F238E27FC236}">
                    <a16:creationId xmlns:a16="http://schemas.microsoft.com/office/drawing/2014/main" id="{6350BF80-AD87-4DAF-90C4-CC078844F633}"/>
                  </a:ext>
                </a:extLst>
              </p:cNvPr>
              <p:cNvSpPr>
                <a:spLocks/>
              </p:cNvSpPr>
              <p:nvPr/>
            </p:nvSpPr>
            <p:spPr bwMode="auto">
              <a:xfrm>
                <a:off x="11878748" y="6545043"/>
                <a:ext cx="946150" cy="987426"/>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3" name="Freeform 27">
                <a:extLst>
                  <a:ext uri="{FF2B5EF4-FFF2-40B4-BE49-F238E27FC236}">
                    <a16:creationId xmlns:a16="http://schemas.microsoft.com/office/drawing/2014/main" id="{54BA4262-0061-497D-940A-14D8F8DE7163}"/>
                  </a:ext>
                </a:extLst>
              </p:cNvPr>
              <p:cNvSpPr>
                <a:spLocks/>
              </p:cNvSpPr>
              <p:nvPr/>
            </p:nvSpPr>
            <p:spPr bwMode="auto">
              <a:xfrm>
                <a:off x="12816961" y="6654581"/>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4" name="Freeform 28">
                <a:extLst>
                  <a:ext uri="{FF2B5EF4-FFF2-40B4-BE49-F238E27FC236}">
                    <a16:creationId xmlns:a16="http://schemas.microsoft.com/office/drawing/2014/main" id="{6B0642C2-3E46-45DE-BB09-E7BCF7AD8A12}"/>
                  </a:ext>
                </a:extLst>
              </p:cNvPr>
              <p:cNvSpPr>
                <a:spLocks/>
              </p:cNvSpPr>
              <p:nvPr/>
            </p:nvSpPr>
            <p:spPr bwMode="auto">
              <a:xfrm>
                <a:off x="13996474" y="6778406"/>
                <a:ext cx="706438" cy="615951"/>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5" name="Freeform 29">
                <a:extLst>
                  <a:ext uri="{FF2B5EF4-FFF2-40B4-BE49-F238E27FC236}">
                    <a16:creationId xmlns:a16="http://schemas.microsoft.com/office/drawing/2014/main" id="{0C6B6DE5-BB44-42C2-A4C1-993C15377783}"/>
                  </a:ext>
                </a:extLst>
              </p:cNvPr>
              <p:cNvSpPr>
                <a:spLocks/>
              </p:cNvSpPr>
              <p:nvPr/>
            </p:nvSpPr>
            <p:spPr bwMode="auto">
              <a:xfrm>
                <a:off x="14420337" y="5738592"/>
                <a:ext cx="541338" cy="952501"/>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6" name="Freeform 30">
                <a:extLst>
                  <a:ext uri="{FF2B5EF4-FFF2-40B4-BE49-F238E27FC236}">
                    <a16:creationId xmlns:a16="http://schemas.microsoft.com/office/drawing/2014/main" id="{403C3809-1D1D-49C3-8261-13F3B16D2917}"/>
                  </a:ext>
                </a:extLst>
              </p:cNvPr>
              <p:cNvSpPr>
                <a:spLocks/>
              </p:cNvSpPr>
              <p:nvPr/>
            </p:nvSpPr>
            <p:spPr bwMode="auto">
              <a:xfrm>
                <a:off x="15528412" y="6116418"/>
                <a:ext cx="1096963" cy="579438"/>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7" name="Freeform 31">
                <a:extLst>
                  <a:ext uri="{FF2B5EF4-FFF2-40B4-BE49-F238E27FC236}">
                    <a16:creationId xmlns:a16="http://schemas.microsoft.com/office/drawing/2014/main" id="{E5D1816D-A6FF-4441-934F-E0622C2E957F}"/>
                  </a:ext>
                </a:extLst>
              </p:cNvPr>
              <p:cNvSpPr>
                <a:spLocks/>
              </p:cNvSpPr>
              <p:nvPr/>
            </p:nvSpPr>
            <p:spPr bwMode="auto">
              <a:xfrm>
                <a:off x="14714024" y="6264055"/>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8" name="Freeform 32">
                <a:extLst>
                  <a:ext uri="{FF2B5EF4-FFF2-40B4-BE49-F238E27FC236}">
                    <a16:creationId xmlns:a16="http://schemas.microsoft.com/office/drawing/2014/main" id="{1E14384F-D4F3-4398-B71A-49B2F30D47FB}"/>
                  </a:ext>
                </a:extLst>
              </p:cNvPr>
              <p:cNvSpPr>
                <a:spLocks/>
              </p:cNvSpPr>
              <p:nvPr/>
            </p:nvSpPr>
            <p:spPr bwMode="auto">
              <a:xfrm>
                <a:off x="13740886" y="5584605"/>
                <a:ext cx="844550" cy="555626"/>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49" name="Freeform 33">
                <a:extLst>
                  <a:ext uri="{FF2B5EF4-FFF2-40B4-BE49-F238E27FC236}">
                    <a16:creationId xmlns:a16="http://schemas.microsoft.com/office/drawing/2014/main" id="{4D734C48-D94C-4C8B-B7CF-0D7EE7D7F133}"/>
                  </a:ext>
                </a:extLst>
              </p:cNvPr>
              <p:cNvSpPr>
                <a:spLocks/>
              </p:cNvSpPr>
              <p:nvPr/>
            </p:nvSpPr>
            <p:spPr bwMode="auto">
              <a:xfrm>
                <a:off x="12794736" y="5098829"/>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0" name="Freeform 34">
                <a:extLst>
                  <a:ext uri="{FF2B5EF4-FFF2-40B4-BE49-F238E27FC236}">
                    <a16:creationId xmlns:a16="http://schemas.microsoft.com/office/drawing/2014/main" id="{55441A1E-91C0-4CB5-AE36-57507093A1A0}"/>
                  </a:ext>
                </a:extLst>
              </p:cNvPr>
              <p:cNvSpPr>
                <a:spLocks/>
              </p:cNvSpPr>
              <p:nvPr/>
            </p:nvSpPr>
            <p:spPr bwMode="auto">
              <a:xfrm>
                <a:off x="14904524" y="5824317"/>
                <a:ext cx="420688" cy="723901"/>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1" name="Freeform 35">
                <a:extLst>
                  <a:ext uri="{FF2B5EF4-FFF2-40B4-BE49-F238E27FC236}">
                    <a16:creationId xmlns:a16="http://schemas.microsoft.com/office/drawing/2014/main" id="{8D1A8545-07B3-49EB-9834-C0E0E1A04BAF}"/>
                  </a:ext>
                </a:extLst>
              </p:cNvPr>
              <p:cNvSpPr>
                <a:spLocks/>
              </p:cNvSpPr>
              <p:nvPr/>
            </p:nvSpPr>
            <p:spPr bwMode="auto">
              <a:xfrm>
                <a:off x="16542825" y="5962430"/>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2" name="Freeform 36">
                <a:extLst>
                  <a:ext uri="{FF2B5EF4-FFF2-40B4-BE49-F238E27FC236}">
                    <a16:creationId xmlns:a16="http://schemas.microsoft.com/office/drawing/2014/main" id="{B9D1F839-0D4F-4896-ADC6-ED667166F72F}"/>
                  </a:ext>
                </a:extLst>
              </p:cNvPr>
              <p:cNvSpPr>
                <a:spLocks/>
              </p:cNvSpPr>
              <p:nvPr/>
            </p:nvSpPr>
            <p:spPr bwMode="auto">
              <a:xfrm>
                <a:off x="15822100" y="5595717"/>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3" name="Freeform 37">
                <a:extLst>
                  <a:ext uri="{FF2B5EF4-FFF2-40B4-BE49-F238E27FC236}">
                    <a16:creationId xmlns:a16="http://schemas.microsoft.com/office/drawing/2014/main" id="{2982FF77-2539-431D-80E1-59766558E306}"/>
                  </a:ext>
                </a:extLst>
              </p:cNvPr>
              <p:cNvSpPr>
                <a:spLocks noEditPoints="1"/>
              </p:cNvSpPr>
              <p:nvPr/>
            </p:nvSpPr>
            <p:spPr bwMode="auto">
              <a:xfrm>
                <a:off x="16553938" y="5692555"/>
                <a:ext cx="153988" cy="360363"/>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4" name="Freeform 38">
                <a:extLst>
                  <a:ext uri="{FF2B5EF4-FFF2-40B4-BE49-F238E27FC236}">
                    <a16:creationId xmlns:a16="http://schemas.microsoft.com/office/drawing/2014/main" id="{C4FCD3EE-9D40-4E25-BD6B-35A1A20584A9}"/>
                  </a:ext>
                </a:extLst>
              </p:cNvPr>
              <p:cNvSpPr>
                <a:spLocks/>
              </p:cNvSpPr>
              <p:nvPr/>
            </p:nvSpPr>
            <p:spPr bwMode="auto">
              <a:xfrm>
                <a:off x="16925413" y="5463954"/>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5" name="Freeform 39">
                <a:extLst>
                  <a:ext uri="{FF2B5EF4-FFF2-40B4-BE49-F238E27FC236}">
                    <a16:creationId xmlns:a16="http://schemas.microsoft.com/office/drawing/2014/main" id="{7F0AA072-5873-4D4F-A0D0-8B0A3A6F5BD2}"/>
                  </a:ext>
                </a:extLst>
              </p:cNvPr>
              <p:cNvSpPr>
                <a:spLocks/>
              </p:cNvSpPr>
              <p:nvPr/>
            </p:nvSpPr>
            <p:spPr bwMode="auto">
              <a:xfrm>
                <a:off x="16692050" y="5302029"/>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6" name="Freeform 40">
                <a:extLst>
                  <a:ext uri="{FF2B5EF4-FFF2-40B4-BE49-F238E27FC236}">
                    <a16:creationId xmlns:a16="http://schemas.microsoft.com/office/drawing/2014/main" id="{104E2AAE-61E5-4E60-B0AD-F95C5ACAEE92}"/>
                  </a:ext>
                </a:extLst>
              </p:cNvPr>
              <p:cNvSpPr>
                <a:spLocks/>
              </p:cNvSpPr>
              <p:nvPr/>
            </p:nvSpPr>
            <p:spPr bwMode="auto">
              <a:xfrm>
                <a:off x="16699988" y="5486179"/>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7" name="Freeform 41">
                <a:extLst>
                  <a:ext uri="{FF2B5EF4-FFF2-40B4-BE49-F238E27FC236}">
                    <a16:creationId xmlns:a16="http://schemas.microsoft.com/office/drawing/2014/main" id="{60E06317-1A8C-4A84-B110-A4455D7D0F25}"/>
                  </a:ext>
                </a:extLst>
              </p:cNvPr>
              <p:cNvSpPr>
                <a:spLocks/>
              </p:cNvSpPr>
              <p:nvPr/>
            </p:nvSpPr>
            <p:spPr bwMode="auto">
              <a:xfrm>
                <a:off x="15668112" y="6071968"/>
                <a:ext cx="588963" cy="473076"/>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8" name="Freeform 42">
                <a:extLst>
                  <a:ext uri="{FF2B5EF4-FFF2-40B4-BE49-F238E27FC236}">
                    <a16:creationId xmlns:a16="http://schemas.microsoft.com/office/drawing/2014/main" id="{2D48B542-2675-477A-AB07-C1B5CF82893F}"/>
                  </a:ext>
                </a:extLst>
              </p:cNvPr>
              <p:cNvSpPr>
                <a:spLocks/>
              </p:cNvSpPr>
              <p:nvPr/>
            </p:nvSpPr>
            <p:spPr bwMode="auto">
              <a:xfrm>
                <a:off x="15272825" y="5722717"/>
                <a:ext cx="596900" cy="638176"/>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59" name="Freeform 43">
                <a:extLst>
                  <a:ext uri="{FF2B5EF4-FFF2-40B4-BE49-F238E27FC236}">
                    <a16:creationId xmlns:a16="http://schemas.microsoft.com/office/drawing/2014/main" id="{F16EEB08-83CF-43F0-BB05-74AE8113ED19}"/>
                  </a:ext>
                </a:extLst>
              </p:cNvPr>
              <p:cNvSpPr>
                <a:spLocks/>
              </p:cNvSpPr>
              <p:nvPr/>
            </p:nvSpPr>
            <p:spPr bwMode="auto">
              <a:xfrm>
                <a:off x="16017363" y="5992593"/>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0" name="Freeform 44">
                <a:extLst>
                  <a:ext uri="{FF2B5EF4-FFF2-40B4-BE49-F238E27FC236}">
                    <a16:creationId xmlns:a16="http://schemas.microsoft.com/office/drawing/2014/main" id="{A7A5CD49-828A-4D8C-A2AE-5031FF99CADF}"/>
                  </a:ext>
                </a:extLst>
              </p:cNvPr>
              <p:cNvSpPr>
                <a:spLocks/>
              </p:cNvSpPr>
              <p:nvPr/>
            </p:nvSpPr>
            <p:spPr bwMode="auto">
              <a:xfrm>
                <a:off x="13444024" y="4619403"/>
                <a:ext cx="1146176" cy="968376"/>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1" name="Freeform 45">
                <a:extLst>
                  <a:ext uri="{FF2B5EF4-FFF2-40B4-BE49-F238E27FC236}">
                    <a16:creationId xmlns:a16="http://schemas.microsoft.com/office/drawing/2014/main" id="{A42D2592-CA09-4D33-BBB7-9898698FC184}"/>
                  </a:ext>
                </a:extLst>
              </p:cNvPr>
              <p:cNvSpPr>
                <a:spLocks/>
              </p:cNvSpPr>
              <p:nvPr/>
            </p:nvSpPr>
            <p:spPr bwMode="auto">
              <a:xfrm>
                <a:off x="11469173" y="4317778"/>
                <a:ext cx="1457326" cy="954089"/>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2" name="Freeform 46">
                <a:extLst>
                  <a:ext uri="{FF2B5EF4-FFF2-40B4-BE49-F238E27FC236}">
                    <a16:creationId xmlns:a16="http://schemas.microsoft.com/office/drawing/2014/main" id="{A77819A4-974D-4B6E-9917-A645B9E3B6FA}"/>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3" name="Freeform 47">
                <a:extLst>
                  <a:ext uri="{FF2B5EF4-FFF2-40B4-BE49-F238E27FC236}">
                    <a16:creationId xmlns:a16="http://schemas.microsoft.com/office/drawing/2014/main" id="{E125FE58-4750-4D80-85E8-AA9DC0FB6727}"/>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4" name="Freeform 48">
                <a:extLst>
                  <a:ext uri="{FF2B5EF4-FFF2-40B4-BE49-F238E27FC236}">
                    <a16:creationId xmlns:a16="http://schemas.microsoft.com/office/drawing/2014/main" id="{1874FB84-037E-4C0B-9631-6E8C5EA48A51}"/>
                  </a:ext>
                </a:extLst>
              </p:cNvPr>
              <p:cNvSpPr>
                <a:spLocks/>
              </p:cNvSpPr>
              <p:nvPr/>
            </p:nvSpPr>
            <p:spPr bwMode="auto">
              <a:xfrm>
                <a:off x="11146910" y="4317778"/>
                <a:ext cx="836613" cy="1333502"/>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5" name="Freeform 49">
                <a:extLst>
                  <a:ext uri="{FF2B5EF4-FFF2-40B4-BE49-F238E27FC236}">
                    <a16:creationId xmlns:a16="http://schemas.microsoft.com/office/drawing/2014/main" id="{EE4C259C-45BB-4E6E-A0B7-275B633FFF46}"/>
                  </a:ext>
                </a:extLst>
              </p:cNvPr>
              <p:cNvSpPr>
                <a:spLocks/>
              </p:cNvSpPr>
              <p:nvPr/>
            </p:nvSpPr>
            <p:spPr bwMode="auto">
              <a:xfrm>
                <a:off x="10181710" y="4532091"/>
                <a:ext cx="1193801" cy="954089"/>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6" name="Freeform 50">
                <a:extLst>
                  <a:ext uri="{FF2B5EF4-FFF2-40B4-BE49-F238E27FC236}">
                    <a16:creationId xmlns:a16="http://schemas.microsoft.com/office/drawing/2014/main" id="{E8E67481-2BD7-4588-A35D-C75EC26435CA}"/>
                  </a:ext>
                </a:extLst>
              </p:cNvPr>
              <p:cNvSpPr>
                <a:spLocks/>
              </p:cNvSpPr>
              <p:nvPr/>
            </p:nvSpPr>
            <p:spPr bwMode="auto">
              <a:xfrm>
                <a:off x="10484922" y="4157440"/>
                <a:ext cx="984251" cy="652463"/>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7" name="Freeform 51">
                <a:extLst>
                  <a:ext uri="{FF2B5EF4-FFF2-40B4-BE49-F238E27FC236}">
                    <a16:creationId xmlns:a16="http://schemas.microsoft.com/office/drawing/2014/main" id="{7014AA23-870E-48F4-B703-F0B2685D6146}"/>
                  </a:ext>
                </a:extLst>
              </p:cNvPr>
              <p:cNvSpPr>
                <a:spLocks/>
              </p:cNvSpPr>
              <p:nvPr/>
            </p:nvSpPr>
            <p:spPr bwMode="auto">
              <a:xfrm>
                <a:off x="15295050" y="6541868"/>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8" name="Freeform 52">
                <a:extLst>
                  <a:ext uri="{FF2B5EF4-FFF2-40B4-BE49-F238E27FC236}">
                    <a16:creationId xmlns:a16="http://schemas.microsoft.com/office/drawing/2014/main" id="{5BAC33A7-9307-4904-B33D-E3934B53EFD6}"/>
                  </a:ext>
                </a:extLst>
              </p:cNvPr>
              <p:cNvSpPr>
                <a:spLocks/>
              </p:cNvSpPr>
              <p:nvPr/>
            </p:nvSpPr>
            <p:spPr bwMode="auto">
              <a:xfrm>
                <a:off x="14642587" y="6665693"/>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9" name="Freeform 53">
                <a:extLst>
                  <a:ext uri="{FF2B5EF4-FFF2-40B4-BE49-F238E27FC236}">
                    <a16:creationId xmlns:a16="http://schemas.microsoft.com/office/drawing/2014/main" id="{37DF3D84-97F4-4727-9FD8-C29CCA84DD9B}"/>
                  </a:ext>
                </a:extLst>
              </p:cNvPr>
              <p:cNvSpPr>
                <a:spLocks/>
              </p:cNvSpPr>
              <p:nvPr/>
            </p:nvSpPr>
            <p:spPr bwMode="auto">
              <a:xfrm>
                <a:off x="15907825" y="4963891"/>
                <a:ext cx="1050926" cy="833438"/>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70" name="Freeform 54">
                <a:extLst>
                  <a:ext uri="{FF2B5EF4-FFF2-40B4-BE49-F238E27FC236}">
                    <a16:creationId xmlns:a16="http://schemas.microsoft.com/office/drawing/2014/main" id="{0DAE0E5D-055D-4369-B359-349116FF2872}"/>
                  </a:ext>
                </a:extLst>
              </p:cNvPr>
              <p:cNvSpPr>
                <a:spLocks/>
              </p:cNvSpPr>
              <p:nvPr/>
            </p:nvSpPr>
            <p:spPr bwMode="auto">
              <a:xfrm>
                <a:off x="16774600" y="4908329"/>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71" name="Freeform 55">
                <a:extLst>
                  <a:ext uri="{FF2B5EF4-FFF2-40B4-BE49-F238E27FC236}">
                    <a16:creationId xmlns:a16="http://schemas.microsoft.com/office/drawing/2014/main" id="{5128BED2-2E73-43F2-8D75-AFF2A0F27C61}"/>
                  </a:ext>
                </a:extLst>
              </p:cNvPr>
              <p:cNvSpPr>
                <a:spLocks/>
              </p:cNvSpPr>
              <p:nvPr/>
            </p:nvSpPr>
            <p:spPr bwMode="auto">
              <a:xfrm>
                <a:off x="16587275" y="4963891"/>
                <a:ext cx="244475" cy="428626"/>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72" name="Freeform 56">
                <a:extLst>
                  <a:ext uri="{FF2B5EF4-FFF2-40B4-BE49-F238E27FC236}">
                    <a16:creationId xmlns:a16="http://schemas.microsoft.com/office/drawing/2014/main" id="{F26A68E0-BA82-45F1-896D-270433AAFA6A}"/>
                  </a:ext>
                </a:extLst>
              </p:cNvPr>
              <p:cNvSpPr>
                <a:spLocks/>
              </p:cNvSpPr>
              <p:nvPr/>
            </p:nvSpPr>
            <p:spPr bwMode="auto">
              <a:xfrm>
                <a:off x="14221899" y="4990879"/>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73" name="Freeform 57">
                <a:extLst>
                  <a:ext uri="{FF2B5EF4-FFF2-40B4-BE49-F238E27FC236}">
                    <a16:creationId xmlns:a16="http://schemas.microsoft.com/office/drawing/2014/main" id="{E3FDA93A-DE0A-4BE8-8848-A3EB00441D28}"/>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grpSp>
        <p:sp>
          <p:nvSpPr>
            <p:cNvPr id="7" name="Oval 6">
              <a:extLst>
                <a:ext uri="{FF2B5EF4-FFF2-40B4-BE49-F238E27FC236}">
                  <a16:creationId xmlns:a16="http://schemas.microsoft.com/office/drawing/2014/main" id="{F3D34F93-B21E-4183-B6CC-B4724E240658}"/>
                </a:ext>
              </a:extLst>
            </p:cNvPr>
            <p:cNvSpPr/>
            <p:nvPr/>
          </p:nvSpPr>
          <p:spPr>
            <a:xfrm>
              <a:off x="3566435" y="465362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latin typeface="Lato" panose="020F0502020204030203" pitchFamily="34" charset="0"/>
                <a:ea typeface="Lato" panose="020F0502020204030203" pitchFamily="34" charset="0"/>
                <a:cs typeface="Lato" panose="020F0502020204030203" pitchFamily="34" charset="0"/>
              </a:endParaRPr>
            </a:p>
          </p:txBody>
        </p:sp>
        <p:sp>
          <p:nvSpPr>
            <p:cNvPr id="8" name="Oval 7">
              <a:extLst>
                <a:ext uri="{FF2B5EF4-FFF2-40B4-BE49-F238E27FC236}">
                  <a16:creationId xmlns:a16="http://schemas.microsoft.com/office/drawing/2014/main" id="{620DF898-0325-4288-8EDD-1CA60F413703}"/>
                </a:ext>
              </a:extLst>
            </p:cNvPr>
            <p:cNvSpPr/>
            <p:nvPr/>
          </p:nvSpPr>
          <p:spPr>
            <a:xfrm>
              <a:off x="3074514" y="4294900"/>
              <a:ext cx="1008972" cy="1008972"/>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2.3</a:t>
              </a:r>
              <a:endParaRPr lang="uk-UA"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Oval 8">
              <a:extLst>
                <a:ext uri="{FF2B5EF4-FFF2-40B4-BE49-F238E27FC236}">
                  <a16:creationId xmlns:a16="http://schemas.microsoft.com/office/drawing/2014/main" id="{892F29AD-D051-4D41-8B4D-11F86515CB14}"/>
                </a:ext>
              </a:extLst>
            </p:cNvPr>
            <p:cNvSpPr/>
            <p:nvPr/>
          </p:nvSpPr>
          <p:spPr>
            <a:xfrm>
              <a:off x="7410905" y="629377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latin typeface="Lato" panose="020F0502020204030203" pitchFamily="34" charset="0"/>
                <a:ea typeface="Lato" panose="020F0502020204030203" pitchFamily="34" charset="0"/>
                <a:cs typeface="Lato" panose="020F0502020204030203" pitchFamily="34" charset="0"/>
              </a:endParaRPr>
            </a:p>
          </p:txBody>
        </p:sp>
        <p:sp>
          <p:nvSpPr>
            <p:cNvPr id="10" name="Oval 9">
              <a:extLst>
                <a:ext uri="{FF2B5EF4-FFF2-40B4-BE49-F238E27FC236}">
                  <a16:creationId xmlns:a16="http://schemas.microsoft.com/office/drawing/2014/main" id="{9FE03190-1A44-486D-8201-7A0DFA68ECC0}"/>
                </a:ext>
              </a:extLst>
            </p:cNvPr>
            <p:cNvSpPr/>
            <p:nvPr/>
          </p:nvSpPr>
          <p:spPr>
            <a:xfrm>
              <a:off x="6918983" y="5935049"/>
              <a:ext cx="1008972" cy="1008972"/>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1.5</a:t>
              </a:r>
              <a:endParaRPr lang="uk-UA"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1" name="Oval 10">
              <a:extLst>
                <a:ext uri="{FF2B5EF4-FFF2-40B4-BE49-F238E27FC236}">
                  <a16:creationId xmlns:a16="http://schemas.microsoft.com/office/drawing/2014/main" id="{0FB86B3F-B907-425E-AD5F-F6C929E110FA}"/>
                </a:ext>
              </a:extLst>
            </p:cNvPr>
            <p:cNvSpPr/>
            <p:nvPr/>
          </p:nvSpPr>
          <p:spPr>
            <a:xfrm>
              <a:off x="6047960" y="296401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latin typeface="Lato" panose="020F0502020204030203" pitchFamily="34" charset="0"/>
                <a:ea typeface="Lato" panose="020F0502020204030203" pitchFamily="34" charset="0"/>
                <a:cs typeface="Lato" panose="020F0502020204030203" pitchFamily="34" charset="0"/>
              </a:endParaRPr>
            </a:p>
          </p:txBody>
        </p:sp>
        <p:sp>
          <p:nvSpPr>
            <p:cNvPr id="12" name="Oval 11">
              <a:extLst>
                <a:ext uri="{FF2B5EF4-FFF2-40B4-BE49-F238E27FC236}">
                  <a16:creationId xmlns:a16="http://schemas.microsoft.com/office/drawing/2014/main" id="{803AE9D7-5F6D-4614-B66D-DD10C6290B98}"/>
                </a:ext>
              </a:extLst>
            </p:cNvPr>
            <p:cNvSpPr/>
            <p:nvPr/>
          </p:nvSpPr>
          <p:spPr>
            <a:xfrm>
              <a:off x="5556039" y="2605289"/>
              <a:ext cx="1008972" cy="1008972"/>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3.5</a:t>
              </a:r>
              <a:endParaRPr lang="uk-UA"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3" name="Oval 12">
              <a:extLst>
                <a:ext uri="{FF2B5EF4-FFF2-40B4-BE49-F238E27FC236}">
                  <a16:creationId xmlns:a16="http://schemas.microsoft.com/office/drawing/2014/main" id="{87FE2013-011F-42F9-8121-BB5F152D15C7}"/>
                </a:ext>
              </a:extLst>
            </p:cNvPr>
            <p:cNvSpPr/>
            <p:nvPr/>
          </p:nvSpPr>
          <p:spPr>
            <a:xfrm>
              <a:off x="11536779" y="3394785"/>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latin typeface="Lato" panose="020F0502020204030203" pitchFamily="34" charset="0"/>
                <a:ea typeface="Lato" panose="020F0502020204030203" pitchFamily="34" charset="0"/>
                <a:cs typeface="Lato" panose="020F0502020204030203" pitchFamily="34" charset="0"/>
              </a:endParaRPr>
            </a:p>
          </p:txBody>
        </p:sp>
        <p:sp>
          <p:nvSpPr>
            <p:cNvPr id="14" name="Oval 13">
              <a:extLst>
                <a:ext uri="{FF2B5EF4-FFF2-40B4-BE49-F238E27FC236}">
                  <a16:creationId xmlns:a16="http://schemas.microsoft.com/office/drawing/2014/main" id="{D4838BB4-A917-4878-BAA8-9EB42A30D775}"/>
                </a:ext>
              </a:extLst>
            </p:cNvPr>
            <p:cNvSpPr/>
            <p:nvPr/>
          </p:nvSpPr>
          <p:spPr>
            <a:xfrm>
              <a:off x="11044858" y="3036055"/>
              <a:ext cx="1008972" cy="1008972"/>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0.5</a:t>
              </a:r>
              <a:endParaRPr lang="uk-UA"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5" name="Oval 14">
              <a:extLst>
                <a:ext uri="{FF2B5EF4-FFF2-40B4-BE49-F238E27FC236}">
                  <a16:creationId xmlns:a16="http://schemas.microsoft.com/office/drawing/2014/main" id="{87F179C2-62ED-4EEB-8733-CAA4BD235B5A}"/>
                </a:ext>
              </a:extLst>
            </p:cNvPr>
            <p:cNvSpPr/>
            <p:nvPr/>
          </p:nvSpPr>
          <p:spPr>
            <a:xfrm>
              <a:off x="11087261" y="6722646"/>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latin typeface="Lato" panose="020F0502020204030203" pitchFamily="34" charset="0"/>
                <a:ea typeface="Lato" panose="020F0502020204030203" pitchFamily="34" charset="0"/>
                <a:cs typeface="Lato" panose="020F0502020204030203" pitchFamily="34" charset="0"/>
              </a:endParaRPr>
            </a:p>
          </p:txBody>
        </p:sp>
        <p:sp>
          <p:nvSpPr>
            <p:cNvPr id="16" name="Oval 15">
              <a:extLst>
                <a:ext uri="{FF2B5EF4-FFF2-40B4-BE49-F238E27FC236}">
                  <a16:creationId xmlns:a16="http://schemas.microsoft.com/office/drawing/2014/main" id="{0B02A354-7368-4688-B20E-02D47C9358F5}"/>
                </a:ext>
              </a:extLst>
            </p:cNvPr>
            <p:cNvSpPr/>
            <p:nvPr/>
          </p:nvSpPr>
          <p:spPr>
            <a:xfrm>
              <a:off x="10595341" y="6363915"/>
              <a:ext cx="1008972" cy="1008972"/>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2.5</a:t>
              </a:r>
              <a:endParaRPr lang="uk-UA"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7" name="Freeform 142">
              <a:extLst>
                <a:ext uri="{FF2B5EF4-FFF2-40B4-BE49-F238E27FC236}">
                  <a16:creationId xmlns:a16="http://schemas.microsoft.com/office/drawing/2014/main" id="{5B3FE657-428E-411A-8188-4809DED63286}"/>
                </a:ext>
              </a:extLst>
            </p:cNvPr>
            <p:cNvSpPr>
              <a:spLocks noEditPoints="1"/>
            </p:cNvSpPr>
            <p:nvPr/>
          </p:nvSpPr>
          <p:spPr bwMode="auto">
            <a:xfrm>
              <a:off x="12012471" y="3935944"/>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8" name="Freeform 127">
              <a:extLst>
                <a:ext uri="{FF2B5EF4-FFF2-40B4-BE49-F238E27FC236}">
                  <a16:creationId xmlns:a16="http://schemas.microsoft.com/office/drawing/2014/main" id="{DA23B0BA-568D-450D-9A07-F4378851CE50}"/>
                </a:ext>
              </a:extLst>
            </p:cNvPr>
            <p:cNvSpPr>
              <a:spLocks noEditPoints="1"/>
            </p:cNvSpPr>
            <p:nvPr/>
          </p:nvSpPr>
          <p:spPr bwMode="auto">
            <a:xfrm>
              <a:off x="6569838" y="3605119"/>
              <a:ext cx="656114" cy="422831"/>
            </a:xfrm>
            <a:custGeom>
              <a:avLst/>
              <a:gdLst>
                <a:gd name="T0" fmla="*/ 92 w 176"/>
                <a:gd name="T1" fmla="*/ 88 h 112"/>
                <a:gd name="T2" fmla="*/ 92 w 176"/>
                <a:gd name="T3" fmla="*/ 48 h 112"/>
                <a:gd name="T4" fmla="*/ 76 w 176"/>
                <a:gd name="T5" fmla="*/ 80 h 112"/>
                <a:gd name="T6" fmla="*/ 64 w 176"/>
                <a:gd name="T7" fmla="*/ 68 h 112"/>
                <a:gd name="T8" fmla="*/ 24 w 176"/>
                <a:gd name="T9" fmla="*/ 68 h 112"/>
                <a:gd name="T10" fmla="*/ 92 w 176"/>
                <a:gd name="T11" fmla="*/ 56 h 112"/>
                <a:gd name="T12" fmla="*/ 92 w 176"/>
                <a:gd name="T13" fmla="*/ 80 h 112"/>
                <a:gd name="T14" fmla="*/ 92 w 176"/>
                <a:gd name="T15" fmla="*/ 56 h 112"/>
                <a:gd name="T16" fmla="*/ 56 w 176"/>
                <a:gd name="T17" fmla="*/ 68 h 112"/>
                <a:gd name="T18" fmla="*/ 32 w 176"/>
                <a:gd name="T19" fmla="*/ 68 h 112"/>
                <a:gd name="T20" fmla="*/ 116 w 176"/>
                <a:gd name="T21" fmla="*/ 16 h 112"/>
                <a:gd name="T22" fmla="*/ 116 w 176"/>
                <a:gd name="T23" fmla="*/ 24 h 112"/>
                <a:gd name="T24" fmla="*/ 116 w 176"/>
                <a:gd name="T25" fmla="*/ 16 h 112"/>
                <a:gd name="T26" fmla="*/ 96 w 176"/>
                <a:gd name="T27" fmla="*/ 20 h 112"/>
                <a:gd name="T28" fmla="*/ 104 w 176"/>
                <a:gd name="T29" fmla="*/ 20 h 112"/>
                <a:gd name="T30" fmla="*/ 172 w 176"/>
                <a:gd name="T31" fmla="*/ 16 h 112"/>
                <a:gd name="T32" fmla="*/ 170 w 176"/>
                <a:gd name="T33" fmla="*/ 16 h 112"/>
                <a:gd name="T34" fmla="*/ 136 w 176"/>
                <a:gd name="T35" fmla="*/ 16 h 112"/>
                <a:gd name="T36" fmla="*/ 16 w 176"/>
                <a:gd name="T37" fmla="*/ 0 h 112"/>
                <a:gd name="T38" fmla="*/ 0 w 176"/>
                <a:gd name="T39" fmla="*/ 96 h 112"/>
                <a:gd name="T40" fmla="*/ 120 w 176"/>
                <a:gd name="T41" fmla="*/ 112 h 112"/>
                <a:gd name="T42" fmla="*/ 136 w 176"/>
                <a:gd name="T43" fmla="*/ 78 h 112"/>
                <a:gd name="T44" fmla="*/ 170 w 176"/>
                <a:gd name="T45" fmla="*/ 96 h 112"/>
                <a:gd name="T46" fmla="*/ 176 w 176"/>
                <a:gd name="T47" fmla="*/ 92 h 112"/>
                <a:gd name="T48" fmla="*/ 172 w 176"/>
                <a:gd name="T49" fmla="*/ 16 h 112"/>
                <a:gd name="T50" fmla="*/ 120 w 176"/>
                <a:gd name="T51" fmla="*/ 104 h 112"/>
                <a:gd name="T52" fmla="*/ 8 w 176"/>
                <a:gd name="T53" fmla="*/ 96 h 112"/>
                <a:gd name="T54" fmla="*/ 128 w 176"/>
                <a:gd name="T55" fmla="*/ 40 h 112"/>
                <a:gd name="T56" fmla="*/ 128 w 176"/>
                <a:gd name="T57" fmla="*/ 32 h 112"/>
                <a:gd name="T58" fmla="*/ 8 w 176"/>
                <a:gd name="T59" fmla="*/ 16 h 112"/>
                <a:gd name="T60" fmla="*/ 120 w 176"/>
                <a:gd name="T61" fmla="*/ 8 h 112"/>
                <a:gd name="T62" fmla="*/ 128 w 176"/>
                <a:gd name="T63" fmla="*/ 32 h 112"/>
                <a:gd name="T64" fmla="*/ 136 w 176"/>
                <a:gd name="T65" fmla="*/ 70 h 112"/>
                <a:gd name="T66" fmla="*/ 152 w 176"/>
                <a:gd name="T67" fmla="*/ 34 h 112"/>
                <a:gd name="T68" fmla="*/ 168 w 176"/>
                <a:gd name="T69" fmla="*/ 86 h 112"/>
                <a:gd name="T70" fmla="*/ 160 w 176"/>
                <a:gd name="T71" fmla="*/ 30 h 112"/>
                <a:gd name="T72" fmla="*/ 168 w 176"/>
                <a:gd name="T73"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12">
                  <a:moveTo>
                    <a:pt x="44" y="88"/>
                  </a:moveTo>
                  <a:cubicBezTo>
                    <a:pt x="92" y="88"/>
                    <a:pt x="92" y="88"/>
                    <a:pt x="92" y="88"/>
                  </a:cubicBezTo>
                  <a:cubicBezTo>
                    <a:pt x="103" y="88"/>
                    <a:pt x="112" y="79"/>
                    <a:pt x="112" y="68"/>
                  </a:cubicBezTo>
                  <a:cubicBezTo>
                    <a:pt x="112" y="57"/>
                    <a:pt x="103" y="48"/>
                    <a:pt x="92" y="48"/>
                  </a:cubicBezTo>
                  <a:cubicBezTo>
                    <a:pt x="81" y="48"/>
                    <a:pt x="72" y="57"/>
                    <a:pt x="72" y="68"/>
                  </a:cubicBezTo>
                  <a:cubicBezTo>
                    <a:pt x="72" y="73"/>
                    <a:pt x="74" y="77"/>
                    <a:pt x="76" y="80"/>
                  </a:cubicBezTo>
                  <a:cubicBezTo>
                    <a:pt x="60" y="80"/>
                    <a:pt x="60" y="80"/>
                    <a:pt x="60" y="80"/>
                  </a:cubicBezTo>
                  <a:cubicBezTo>
                    <a:pt x="62" y="77"/>
                    <a:pt x="64" y="73"/>
                    <a:pt x="64" y="68"/>
                  </a:cubicBezTo>
                  <a:cubicBezTo>
                    <a:pt x="64" y="57"/>
                    <a:pt x="55" y="48"/>
                    <a:pt x="44" y="48"/>
                  </a:cubicBezTo>
                  <a:cubicBezTo>
                    <a:pt x="33" y="48"/>
                    <a:pt x="24" y="57"/>
                    <a:pt x="24" y="68"/>
                  </a:cubicBezTo>
                  <a:cubicBezTo>
                    <a:pt x="24" y="79"/>
                    <a:pt x="33" y="88"/>
                    <a:pt x="44" y="88"/>
                  </a:cubicBezTo>
                  <a:moveTo>
                    <a:pt x="92" y="56"/>
                  </a:moveTo>
                  <a:cubicBezTo>
                    <a:pt x="99" y="56"/>
                    <a:pt x="104" y="61"/>
                    <a:pt x="104" y="68"/>
                  </a:cubicBezTo>
                  <a:cubicBezTo>
                    <a:pt x="104" y="75"/>
                    <a:pt x="99" y="80"/>
                    <a:pt x="92" y="80"/>
                  </a:cubicBezTo>
                  <a:cubicBezTo>
                    <a:pt x="85" y="80"/>
                    <a:pt x="80" y="75"/>
                    <a:pt x="80" y="68"/>
                  </a:cubicBezTo>
                  <a:cubicBezTo>
                    <a:pt x="80" y="61"/>
                    <a:pt x="85" y="56"/>
                    <a:pt x="92" y="56"/>
                  </a:cubicBezTo>
                  <a:moveTo>
                    <a:pt x="44" y="56"/>
                  </a:moveTo>
                  <a:cubicBezTo>
                    <a:pt x="51" y="56"/>
                    <a:pt x="56" y="61"/>
                    <a:pt x="56" y="68"/>
                  </a:cubicBezTo>
                  <a:cubicBezTo>
                    <a:pt x="56" y="75"/>
                    <a:pt x="51" y="80"/>
                    <a:pt x="44" y="80"/>
                  </a:cubicBezTo>
                  <a:cubicBezTo>
                    <a:pt x="37" y="80"/>
                    <a:pt x="32" y="75"/>
                    <a:pt x="32" y="68"/>
                  </a:cubicBezTo>
                  <a:cubicBezTo>
                    <a:pt x="32" y="61"/>
                    <a:pt x="37" y="56"/>
                    <a:pt x="44" y="56"/>
                  </a:cubicBezTo>
                  <a:moveTo>
                    <a:pt x="116" y="16"/>
                  </a:moveTo>
                  <a:cubicBezTo>
                    <a:pt x="114" y="16"/>
                    <a:pt x="112" y="18"/>
                    <a:pt x="112" y="20"/>
                  </a:cubicBezTo>
                  <a:cubicBezTo>
                    <a:pt x="112" y="22"/>
                    <a:pt x="114" y="24"/>
                    <a:pt x="116" y="24"/>
                  </a:cubicBezTo>
                  <a:cubicBezTo>
                    <a:pt x="118" y="24"/>
                    <a:pt x="120" y="22"/>
                    <a:pt x="120" y="20"/>
                  </a:cubicBezTo>
                  <a:cubicBezTo>
                    <a:pt x="120" y="18"/>
                    <a:pt x="118" y="16"/>
                    <a:pt x="116" y="16"/>
                  </a:cubicBezTo>
                  <a:moveTo>
                    <a:pt x="100" y="16"/>
                  </a:moveTo>
                  <a:cubicBezTo>
                    <a:pt x="98" y="16"/>
                    <a:pt x="96" y="18"/>
                    <a:pt x="96" y="20"/>
                  </a:cubicBezTo>
                  <a:cubicBezTo>
                    <a:pt x="96" y="22"/>
                    <a:pt x="98" y="24"/>
                    <a:pt x="100" y="24"/>
                  </a:cubicBezTo>
                  <a:cubicBezTo>
                    <a:pt x="102" y="24"/>
                    <a:pt x="104" y="22"/>
                    <a:pt x="104" y="20"/>
                  </a:cubicBezTo>
                  <a:cubicBezTo>
                    <a:pt x="104" y="18"/>
                    <a:pt x="102" y="16"/>
                    <a:pt x="100" y="16"/>
                  </a:cubicBezTo>
                  <a:moveTo>
                    <a:pt x="172" y="16"/>
                  </a:moveTo>
                  <a:cubicBezTo>
                    <a:pt x="171" y="16"/>
                    <a:pt x="171" y="16"/>
                    <a:pt x="170" y="16"/>
                  </a:cubicBezTo>
                  <a:cubicBezTo>
                    <a:pt x="170" y="16"/>
                    <a:pt x="170" y="16"/>
                    <a:pt x="170" y="16"/>
                  </a:cubicBezTo>
                  <a:cubicBezTo>
                    <a:pt x="136" y="34"/>
                    <a:pt x="136" y="34"/>
                    <a:pt x="136" y="34"/>
                  </a:cubicBezTo>
                  <a:cubicBezTo>
                    <a:pt x="136" y="16"/>
                    <a:pt x="136" y="16"/>
                    <a:pt x="136" y="16"/>
                  </a:cubicBezTo>
                  <a:cubicBezTo>
                    <a:pt x="136" y="7"/>
                    <a:pt x="129" y="0"/>
                    <a:pt x="120" y="0"/>
                  </a:cubicBezTo>
                  <a:cubicBezTo>
                    <a:pt x="16" y="0"/>
                    <a:pt x="16" y="0"/>
                    <a:pt x="16" y="0"/>
                  </a:cubicBezTo>
                  <a:cubicBezTo>
                    <a:pt x="7" y="0"/>
                    <a:pt x="0" y="7"/>
                    <a:pt x="0" y="16"/>
                  </a:cubicBezTo>
                  <a:cubicBezTo>
                    <a:pt x="0" y="96"/>
                    <a:pt x="0" y="96"/>
                    <a:pt x="0" y="96"/>
                  </a:cubicBezTo>
                  <a:cubicBezTo>
                    <a:pt x="0" y="105"/>
                    <a:pt x="7" y="112"/>
                    <a:pt x="16" y="112"/>
                  </a:cubicBezTo>
                  <a:cubicBezTo>
                    <a:pt x="120" y="112"/>
                    <a:pt x="120" y="112"/>
                    <a:pt x="120" y="112"/>
                  </a:cubicBezTo>
                  <a:cubicBezTo>
                    <a:pt x="129" y="112"/>
                    <a:pt x="136" y="105"/>
                    <a:pt x="136" y="96"/>
                  </a:cubicBezTo>
                  <a:cubicBezTo>
                    <a:pt x="136" y="78"/>
                    <a:pt x="136" y="78"/>
                    <a:pt x="136" y="78"/>
                  </a:cubicBezTo>
                  <a:cubicBezTo>
                    <a:pt x="170" y="96"/>
                    <a:pt x="170" y="96"/>
                    <a:pt x="170" y="96"/>
                  </a:cubicBezTo>
                  <a:cubicBezTo>
                    <a:pt x="170" y="96"/>
                    <a:pt x="170" y="96"/>
                    <a:pt x="170" y="96"/>
                  </a:cubicBezTo>
                  <a:cubicBezTo>
                    <a:pt x="171" y="96"/>
                    <a:pt x="171" y="96"/>
                    <a:pt x="172" y="96"/>
                  </a:cubicBezTo>
                  <a:cubicBezTo>
                    <a:pt x="174" y="96"/>
                    <a:pt x="176" y="94"/>
                    <a:pt x="176" y="92"/>
                  </a:cubicBezTo>
                  <a:cubicBezTo>
                    <a:pt x="176" y="20"/>
                    <a:pt x="176" y="20"/>
                    <a:pt x="176" y="20"/>
                  </a:cubicBezTo>
                  <a:cubicBezTo>
                    <a:pt x="176" y="18"/>
                    <a:pt x="174" y="16"/>
                    <a:pt x="172" y="16"/>
                  </a:cubicBezTo>
                  <a:moveTo>
                    <a:pt x="128" y="96"/>
                  </a:moveTo>
                  <a:cubicBezTo>
                    <a:pt x="128" y="100"/>
                    <a:pt x="124" y="104"/>
                    <a:pt x="120" y="104"/>
                  </a:cubicBezTo>
                  <a:cubicBezTo>
                    <a:pt x="16" y="104"/>
                    <a:pt x="16" y="104"/>
                    <a:pt x="16" y="104"/>
                  </a:cubicBezTo>
                  <a:cubicBezTo>
                    <a:pt x="12" y="104"/>
                    <a:pt x="8" y="100"/>
                    <a:pt x="8" y="96"/>
                  </a:cubicBezTo>
                  <a:cubicBezTo>
                    <a:pt x="8" y="40"/>
                    <a:pt x="8" y="40"/>
                    <a:pt x="8" y="40"/>
                  </a:cubicBezTo>
                  <a:cubicBezTo>
                    <a:pt x="128" y="40"/>
                    <a:pt x="128" y="40"/>
                    <a:pt x="128" y="40"/>
                  </a:cubicBezTo>
                  <a:lnTo>
                    <a:pt x="128" y="96"/>
                  </a:lnTo>
                  <a:close/>
                  <a:moveTo>
                    <a:pt x="128" y="32"/>
                  </a:moveTo>
                  <a:cubicBezTo>
                    <a:pt x="8" y="32"/>
                    <a:pt x="8" y="32"/>
                    <a:pt x="8" y="32"/>
                  </a:cubicBezTo>
                  <a:cubicBezTo>
                    <a:pt x="8" y="16"/>
                    <a:pt x="8" y="16"/>
                    <a:pt x="8" y="16"/>
                  </a:cubicBezTo>
                  <a:cubicBezTo>
                    <a:pt x="8" y="12"/>
                    <a:pt x="12" y="8"/>
                    <a:pt x="16" y="8"/>
                  </a:cubicBezTo>
                  <a:cubicBezTo>
                    <a:pt x="120" y="8"/>
                    <a:pt x="120" y="8"/>
                    <a:pt x="120" y="8"/>
                  </a:cubicBezTo>
                  <a:cubicBezTo>
                    <a:pt x="124" y="8"/>
                    <a:pt x="128" y="12"/>
                    <a:pt x="128" y="16"/>
                  </a:cubicBezTo>
                  <a:lnTo>
                    <a:pt x="128" y="32"/>
                  </a:lnTo>
                  <a:close/>
                  <a:moveTo>
                    <a:pt x="152" y="78"/>
                  </a:moveTo>
                  <a:cubicBezTo>
                    <a:pt x="136" y="70"/>
                    <a:pt x="136" y="70"/>
                    <a:pt x="136" y="70"/>
                  </a:cubicBezTo>
                  <a:cubicBezTo>
                    <a:pt x="136" y="42"/>
                    <a:pt x="136" y="42"/>
                    <a:pt x="136" y="42"/>
                  </a:cubicBezTo>
                  <a:cubicBezTo>
                    <a:pt x="152" y="34"/>
                    <a:pt x="152" y="34"/>
                    <a:pt x="152" y="34"/>
                  </a:cubicBezTo>
                  <a:lnTo>
                    <a:pt x="152" y="78"/>
                  </a:lnTo>
                  <a:close/>
                  <a:moveTo>
                    <a:pt x="168" y="86"/>
                  </a:moveTo>
                  <a:cubicBezTo>
                    <a:pt x="160" y="82"/>
                    <a:pt x="160" y="82"/>
                    <a:pt x="160" y="82"/>
                  </a:cubicBezTo>
                  <a:cubicBezTo>
                    <a:pt x="160" y="30"/>
                    <a:pt x="160" y="30"/>
                    <a:pt x="160" y="30"/>
                  </a:cubicBezTo>
                  <a:cubicBezTo>
                    <a:pt x="168" y="26"/>
                    <a:pt x="168" y="26"/>
                    <a:pt x="168" y="26"/>
                  </a:cubicBezTo>
                  <a:lnTo>
                    <a:pt x="168"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19" name="Freeform 147">
              <a:extLst>
                <a:ext uri="{FF2B5EF4-FFF2-40B4-BE49-F238E27FC236}">
                  <a16:creationId xmlns:a16="http://schemas.microsoft.com/office/drawing/2014/main" id="{F10E6D17-2197-4574-B9FE-6395AEF86079}"/>
                </a:ext>
              </a:extLst>
            </p:cNvPr>
            <p:cNvSpPr>
              <a:spLocks noEditPoints="1"/>
            </p:cNvSpPr>
            <p:nvPr/>
          </p:nvSpPr>
          <p:spPr bwMode="auto">
            <a:xfrm>
              <a:off x="4044613" y="5165983"/>
              <a:ext cx="656114" cy="656114"/>
            </a:xfrm>
            <a:custGeom>
              <a:avLst/>
              <a:gdLst>
                <a:gd name="T0" fmla="*/ 160 w 176"/>
                <a:gd name="T1" fmla="*/ 32 h 176"/>
                <a:gd name="T2" fmla="*/ 102 w 176"/>
                <a:gd name="T3" fmla="*/ 32 h 176"/>
                <a:gd name="T4" fmla="*/ 118 w 176"/>
                <a:gd name="T5" fmla="*/ 16 h 176"/>
                <a:gd name="T6" fmla="*/ 120 w 176"/>
                <a:gd name="T7" fmla="*/ 16 h 176"/>
                <a:gd name="T8" fmla="*/ 128 w 176"/>
                <a:gd name="T9" fmla="*/ 8 h 176"/>
                <a:gd name="T10" fmla="*/ 120 w 176"/>
                <a:gd name="T11" fmla="*/ 0 h 176"/>
                <a:gd name="T12" fmla="*/ 112 w 176"/>
                <a:gd name="T13" fmla="*/ 8 h 176"/>
                <a:gd name="T14" fmla="*/ 112 w 176"/>
                <a:gd name="T15" fmla="*/ 10 h 176"/>
                <a:gd name="T16" fmla="*/ 90 w 176"/>
                <a:gd name="T17" fmla="*/ 32 h 176"/>
                <a:gd name="T18" fmla="*/ 86 w 176"/>
                <a:gd name="T19" fmla="*/ 32 h 176"/>
                <a:gd name="T20" fmla="*/ 64 w 176"/>
                <a:gd name="T21" fmla="*/ 10 h 176"/>
                <a:gd name="T22" fmla="*/ 64 w 176"/>
                <a:gd name="T23" fmla="*/ 8 h 176"/>
                <a:gd name="T24" fmla="*/ 56 w 176"/>
                <a:gd name="T25" fmla="*/ 0 h 176"/>
                <a:gd name="T26" fmla="*/ 48 w 176"/>
                <a:gd name="T27" fmla="*/ 8 h 176"/>
                <a:gd name="T28" fmla="*/ 56 w 176"/>
                <a:gd name="T29" fmla="*/ 16 h 176"/>
                <a:gd name="T30" fmla="*/ 58 w 176"/>
                <a:gd name="T31" fmla="*/ 16 h 176"/>
                <a:gd name="T32" fmla="*/ 74 w 176"/>
                <a:gd name="T33" fmla="*/ 32 h 176"/>
                <a:gd name="T34" fmla="*/ 16 w 176"/>
                <a:gd name="T35" fmla="*/ 32 h 176"/>
                <a:gd name="T36" fmla="*/ 0 w 176"/>
                <a:gd name="T37" fmla="*/ 48 h 176"/>
                <a:gd name="T38" fmla="*/ 0 w 176"/>
                <a:gd name="T39" fmla="*/ 144 h 176"/>
                <a:gd name="T40" fmla="*/ 16 w 176"/>
                <a:gd name="T41" fmla="*/ 160 h 176"/>
                <a:gd name="T42" fmla="*/ 32 w 176"/>
                <a:gd name="T43" fmla="*/ 160 h 176"/>
                <a:gd name="T44" fmla="*/ 32 w 176"/>
                <a:gd name="T45" fmla="*/ 172 h 176"/>
                <a:gd name="T46" fmla="*/ 36 w 176"/>
                <a:gd name="T47" fmla="*/ 176 h 176"/>
                <a:gd name="T48" fmla="*/ 40 w 176"/>
                <a:gd name="T49" fmla="*/ 172 h 176"/>
                <a:gd name="T50" fmla="*/ 40 w 176"/>
                <a:gd name="T51" fmla="*/ 168 h 176"/>
                <a:gd name="T52" fmla="*/ 136 w 176"/>
                <a:gd name="T53" fmla="*/ 168 h 176"/>
                <a:gd name="T54" fmla="*/ 136 w 176"/>
                <a:gd name="T55" fmla="*/ 172 h 176"/>
                <a:gd name="T56" fmla="*/ 140 w 176"/>
                <a:gd name="T57" fmla="*/ 176 h 176"/>
                <a:gd name="T58" fmla="*/ 144 w 176"/>
                <a:gd name="T59" fmla="*/ 172 h 176"/>
                <a:gd name="T60" fmla="*/ 144 w 176"/>
                <a:gd name="T61" fmla="*/ 160 h 176"/>
                <a:gd name="T62" fmla="*/ 160 w 176"/>
                <a:gd name="T63" fmla="*/ 160 h 176"/>
                <a:gd name="T64" fmla="*/ 176 w 176"/>
                <a:gd name="T65" fmla="*/ 144 h 176"/>
                <a:gd name="T66" fmla="*/ 176 w 176"/>
                <a:gd name="T67" fmla="*/ 48 h 176"/>
                <a:gd name="T68" fmla="*/ 160 w 176"/>
                <a:gd name="T69" fmla="*/ 32 h 176"/>
                <a:gd name="T70" fmla="*/ 168 w 176"/>
                <a:gd name="T71" fmla="*/ 144 h 176"/>
                <a:gd name="T72" fmla="*/ 160 w 176"/>
                <a:gd name="T73" fmla="*/ 152 h 176"/>
                <a:gd name="T74" fmla="*/ 16 w 176"/>
                <a:gd name="T75" fmla="*/ 152 h 176"/>
                <a:gd name="T76" fmla="*/ 8 w 176"/>
                <a:gd name="T77" fmla="*/ 144 h 176"/>
                <a:gd name="T78" fmla="*/ 8 w 176"/>
                <a:gd name="T79" fmla="*/ 48 h 176"/>
                <a:gd name="T80" fmla="*/ 16 w 176"/>
                <a:gd name="T81" fmla="*/ 40 h 176"/>
                <a:gd name="T82" fmla="*/ 160 w 176"/>
                <a:gd name="T83" fmla="*/ 40 h 176"/>
                <a:gd name="T84" fmla="*/ 168 w 176"/>
                <a:gd name="T85" fmla="*/ 48 h 176"/>
                <a:gd name="T86" fmla="*/ 168 w 176"/>
                <a:gd name="T87"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76">
                  <a:moveTo>
                    <a:pt x="160" y="32"/>
                  </a:moveTo>
                  <a:cubicBezTo>
                    <a:pt x="102" y="32"/>
                    <a:pt x="102" y="32"/>
                    <a:pt x="102" y="32"/>
                  </a:cubicBezTo>
                  <a:cubicBezTo>
                    <a:pt x="118" y="16"/>
                    <a:pt x="118" y="16"/>
                    <a:pt x="118" y="16"/>
                  </a:cubicBezTo>
                  <a:cubicBezTo>
                    <a:pt x="119" y="16"/>
                    <a:pt x="119" y="16"/>
                    <a:pt x="120" y="16"/>
                  </a:cubicBezTo>
                  <a:cubicBezTo>
                    <a:pt x="124" y="16"/>
                    <a:pt x="128" y="12"/>
                    <a:pt x="128" y="8"/>
                  </a:cubicBezTo>
                  <a:cubicBezTo>
                    <a:pt x="128" y="4"/>
                    <a:pt x="124" y="0"/>
                    <a:pt x="120" y="0"/>
                  </a:cubicBezTo>
                  <a:cubicBezTo>
                    <a:pt x="116" y="0"/>
                    <a:pt x="112" y="4"/>
                    <a:pt x="112" y="8"/>
                  </a:cubicBezTo>
                  <a:cubicBezTo>
                    <a:pt x="112" y="9"/>
                    <a:pt x="112" y="9"/>
                    <a:pt x="112" y="10"/>
                  </a:cubicBezTo>
                  <a:cubicBezTo>
                    <a:pt x="90" y="32"/>
                    <a:pt x="90" y="32"/>
                    <a:pt x="90" y="32"/>
                  </a:cubicBezTo>
                  <a:cubicBezTo>
                    <a:pt x="86" y="32"/>
                    <a:pt x="86" y="32"/>
                    <a:pt x="86" y="32"/>
                  </a:cubicBezTo>
                  <a:cubicBezTo>
                    <a:pt x="64" y="10"/>
                    <a:pt x="64" y="10"/>
                    <a:pt x="64" y="10"/>
                  </a:cubicBezTo>
                  <a:cubicBezTo>
                    <a:pt x="64" y="9"/>
                    <a:pt x="64" y="9"/>
                    <a:pt x="64" y="8"/>
                  </a:cubicBezTo>
                  <a:cubicBezTo>
                    <a:pt x="64" y="4"/>
                    <a:pt x="60" y="0"/>
                    <a:pt x="56" y="0"/>
                  </a:cubicBezTo>
                  <a:cubicBezTo>
                    <a:pt x="52" y="0"/>
                    <a:pt x="48" y="4"/>
                    <a:pt x="48" y="8"/>
                  </a:cubicBezTo>
                  <a:cubicBezTo>
                    <a:pt x="48" y="12"/>
                    <a:pt x="52" y="16"/>
                    <a:pt x="56" y="16"/>
                  </a:cubicBezTo>
                  <a:cubicBezTo>
                    <a:pt x="57" y="16"/>
                    <a:pt x="57" y="16"/>
                    <a:pt x="58" y="16"/>
                  </a:cubicBezTo>
                  <a:cubicBezTo>
                    <a:pt x="74" y="32"/>
                    <a:pt x="74" y="32"/>
                    <a:pt x="74" y="32"/>
                  </a:cubicBezTo>
                  <a:cubicBezTo>
                    <a:pt x="16" y="32"/>
                    <a:pt x="16" y="32"/>
                    <a:pt x="16" y="32"/>
                  </a:cubicBezTo>
                  <a:cubicBezTo>
                    <a:pt x="7" y="32"/>
                    <a:pt x="0" y="39"/>
                    <a:pt x="0" y="48"/>
                  </a:cubicBezTo>
                  <a:cubicBezTo>
                    <a:pt x="0" y="144"/>
                    <a:pt x="0" y="144"/>
                    <a:pt x="0" y="144"/>
                  </a:cubicBezTo>
                  <a:cubicBezTo>
                    <a:pt x="0" y="153"/>
                    <a:pt x="7" y="160"/>
                    <a:pt x="16" y="160"/>
                  </a:cubicBezTo>
                  <a:cubicBezTo>
                    <a:pt x="32" y="160"/>
                    <a:pt x="32" y="160"/>
                    <a:pt x="32" y="160"/>
                  </a:cubicBezTo>
                  <a:cubicBezTo>
                    <a:pt x="32" y="172"/>
                    <a:pt x="32" y="172"/>
                    <a:pt x="32" y="172"/>
                  </a:cubicBezTo>
                  <a:cubicBezTo>
                    <a:pt x="32" y="174"/>
                    <a:pt x="34" y="176"/>
                    <a:pt x="36" y="176"/>
                  </a:cubicBezTo>
                  <a:cubicBezTo>
                    <a:pt x="38" y="176"/>
                    <a:pt x="40" y="174"/>
                    <a:pt x="40" y="172"/>
                  </a:cubicBezTo>
                  <a:cubicBezTo>
                    <a:pt x="40" y="168"/>
                    <a:pt x="40" y="168"/>
                    <a:pt x="40" y="168"/>
                  </a:cubicBezTo>
                  <a:cubicBezTo>
                    <a:pt x="136" y="168"/>
                    <a:pt x="136" y="168"/>
                    <a:pt x="136" y="168"/>
                  </a:cubicBezTo>
                  <a:cubicBezTo>
                    <a:pt x="136" y="172"/>
                    <a:pt x="136" y="172"/>
                    <a:pt x="136" y="172"/>
                  </a:cubicBezTo>
                  <a:cubicBezTo>
                    <a:pt x="136" y="174"/>
                    <a:pt x="138" y="176"/>
                    <a:pt x="140" y="176"/>
                  </a:cubicBezTo>
                  <a:cubicBezTo>
                    <a:pt x="142" y="176"/>
                    <a:pt x="144" y="174"/>
                    <a:pt x="144" y="172"/>
                  </a:cubicBezTo>
                  <a:cubicBezTo>
                    <a:pt x="144" y="160"/>
                    <a:pt x="144" y="160"/>
                    <a:pt x="144" y="160"/>
                  </a:cubicBezTo>
                  <a:cubicBezTo>
                    <a:pt x="160" y="160"/>
                    <a:pt x="160" y="160"/>
                    <a:pt x="160" y="160"/>
                  </a:cubicBezTo>
                  <a:cubicBezTo>
                    <a:pt x="169" y="160"/>
                    <a:pt x="176" y="153"/>
                    <a:pt x="176" y="144"/>
                  </a:cubicBezTo>
                  <a:cubicBezTo>
                    <a:pt x="176" y="48"/>
                    <a:pt x="176" y="48"/>
                    <a:pt x="176" y="48"/>
                  </a:cubicBezTo>
                  <a:cubicBezTo>
                    <a:pt x="176" y="39"/>
                    <a:pt x="169" y="32"/>
                    <a:pt x="160" y="32"/>
                  </a:cubicBezTo>
                  <a:moveTo>
                    <a:pt x="168" y="144"/>
                  </a:moveTo>
                  <a:cubicBezTo>
                    <a:pt x="168" y="148"/>
                    <a:pt x="164" y="152"/>
                    <a:pt x="160" y="152"/>
                  </a:cubicBezTo>
                  <a:cubicBezTo>
                    <a:pt x="16" y="152"/>
                    <a:pt x="16" y="152"/>
                    <a:pt x="16" y="152"/>
                  </a:cubicBezTo>
                  <a:cubicBezTo>
                    <a:pt x="12" y="152"/>
                    <a:pt x="8" y="148"/>
                    <a:pt x="8" y="144"/>
                  </a:cubicBezTo>
                  <a:cubicBezTo>
                    <a:pt x="8" y="48"/>
                    <a:pt x="8" y="48"/>
                    <a:pt x="8" y="48"/>
                  </a:cubicBezTo>
                  <a:cubicBezTo>
                    <a:pt x="8" y="44"/>
                    <a:pt x="12" y="40"/>
                    <a:pt x="16" y="40"/>
                  </a:cubicBezTo>
                  <a:cubicBezTo>
                    <a:pt x="160" y="40"/>
                    <a:pt x="160" y="40"/>
                    <a:pt x="160" y="40"/>
                  </a:cubicBezTo>
                  <a:cubicBezTo>
                    <a:pt x="164" y="40"/>
                    <a:pt x="168" y="44"/>
                    <a:pt x="168" y="48"/>
                  </a:cubicBezTo>
                  <a:lnTo>
                    <a:pt x="168" y="1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0" name="Freeform 133">
              <a:extLst>
                <a:ext uri="{FF2B5EF4-FFF2-40B4-BE49-F238E27FC236}">
                  <a16:creationId xmlns:a16="http://schemas.microsoft.com/office/drawing/2014/main" id="{76A45DB6-0CA7-46A0-905D-8A0D33BD3A01}"/>
                </a:ext>
              </a:extLst>
            </p:cNvPr>
            <p:cNvSpPr>
              <a:spLocks noEditPoints="1"/>
            </p:cNvSpPr>
            <p:nvPr/>
          </p:nvSpPr>
          <p:spPr bwMode="auto">
            <a:xfrm>
              <a:off x="11559669" y="7291313"/>
              <a:ext cx="670690" cy="670690"/>
            </a:xfrm>
            <a:custGeom>
              <a:avLst/>
              <a:gdLst>
                <a:gd name="T0" fmla="*/ 160 w 176"/>
                <a:gd name="T1" fmla="*/ 0 h 176"/>
                <a:gd name="T2" fmla="*/ 16 w 176"/>
                <a:gd name="T3" fmla="*/ 0 h 176"/>
                <a:gd name="T4" fmla="*/ 0 w 176"/>
                <a:gd name="T5" fmla="*/ 16 h 176"/>
                <a:gd name="T6" fmla="*/ 0 w 176"/>
                <a:gd name="T7" fmla="*/ 136 h 176"/>
                <a:gd name="T8" fmla="*/ 16 w 176"/>
                <a:gd name="T9" fmla="*/ 152 h 176"/>
                <a:gd name="T10" fmla="*/ 72 w 176"/>
                <a:gd name="T11" fmla="*/ 152 h 176"/>
                <a:gd name="T12" fmla="*/ 72 w 176"/>
                <a:gd name="T13" fmla="*/ 168 h 176"/>
                <a:gd name="T14" fmla="*/ 60 w 176"/>
                <a:gd name="T15" fmla="*/ 168 h 176"/>
                <a:gd name="T16" fmla="*/ 56 w 176"/>
                <a:gd name="T17" fmla="*/ 172 h 176"/>
                <a:gd name="T18" fmla="*/ 60 w 176"/>
                <a:gd name="T19" fmla="*/ 176 h 176"/>
                <a:gd name="T20" fmla="*/ 116 w 176"/>
                <a:gd name="T21" fmla="*/ 176 h 176"/>
                <a:gd name="T22" fmla="*/ 120 w 176"/>
                <a:gd name="T23" fmla="*/ 172 h 176"/>
                <a:gd name="T24" fmla="*/ 116 w 176"/>
                <a:gd name="T25" fmla="*/ 168 h 176"/>
                <a:gd name="T26" fmla="*/ 104 w 176"/>
                <a:gd name="T27" fmla="*/ 168 h 176"/>
                <a:gd name="T28" fmla="*/ 104 w 176"/>
                <a:gd name="T29" fmla="*/ 152 h 176"/>
                <a:gd name="T30" fmla="*/ 160 w 176"/>
                <a:gd name="T31" fmla="*/ 152 h 176"/>
                <a:gd name="T32" fmla="*/ 176 w 176"/>
                <a:gd name="T33" fmla="*/ 136 h 176"/>
                <a:gd name="T34" fmla="*/ 176 w 176"/>
                <a:gd name="T35" fmla="*/ 16 h 176"/>
                <a:gd name="T36" fmla="*/ 160 w 176"/>
                <a:gd name="T37" fmla="*/ 0 h 176"/>
                <a:gd name="T38" fmla="*/ 96 w 176"/>
                <a:gd name="T39" fmla="*/ 168 h 176"/>
                <a:gd name="T40" fmla="*/ 80 w 176"/>
                <a:gd name="T41" fmla="*/ 168 h 176"/>
                <a:gd name="T42" fmla="*/ 80 w 176"/>
                <a:gd name="T43" fmla="*/ 152 h 176"/>
                <a:gd name="T44" fmla="*/ 96 w 176"/>
                <a:gd name="T45" fmla="*/ 152 h 176"/>
                <a:gd name="T46" fmla="*/ 96 w 176"/>
                <a:gd name="T47" fmla="*/ 168 h 176"/>
                <a:gd name="T48" fmla="*/ 168 w 176"/>
                <a:gd name="T49" fmla="*/ 136 h 176"/>
                <a:gd name="T50" fmla="*/ 160 w 176"/>
                <a:gd name="T51" fmla="*/ 144 h 176"/>
                <a:gd name="T52" fmla="*/ 16 w 176"/>
                <a:gd name="T53" fmla="*/ 144 h 176"/>
                <a:gd name="T54" fmla="*/ 8 w 176"/>
                <a:gd name="T55" fmla="*/ 136 h 176"/>
                <a:gd name="T56" fmla="*/ 8 w 176"/>
                <a:gd name="T57" fmla="*/ 128 h 176"/>
                <a:gd name="T58" fmla="*/ 168 w 176"/>
                <a:gd name="T59" fmla="*/ 128 h 176"/>
                <a:gd name="T60" fmla="*/ 168 w 176"/>
                <a:gd name="T61" fmla="*/ 136 h 176"/>
                <a:gd name="T62" fmla="*/ 168 w 176"/>
                <a:gd name="T63" fmla="*/ 120 h 176"/>
                <a:gd name="T64" fmla="*/ 8 w 176"/>
                <a:gd name="T65" fmla="*/ 120 h 176"/>
                <a:gd name="T66" fmla="*/ 8 w 176"/>
                <a:gd name="T67" fmla="*/ 16 h 176"/>
                <a:gd name="T68" fmla="*/ 16 w 176"/>
                <a:gd name="T69" fmla="*/ 8 h 176"/>
                <a:gd name="T70" fmla="*/ 160 w 176"/>
                <a:gd name="T71" fmla="*/ 8 h 176"/>
                <a:gd name="T72" fmla="*/ 168 w 176"/>
                <a:gd name="T73" fmla="*/ 16 h 176"/>
                <a:gd name="T74" fmla="*/ 168 w 176"/>
                <a:gd name="T75"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60" y="0"/>
                  </a:moveTo>
                  <a:cubicBezTo>
                    <a:pt x="16" y="0"/>
                    <a:pt x="16" y="0"/>
                    <a:pt x="16" y="0"/>
                  </a:cubicBezTo>
                  <a:cubicBezTo>
                    <a:pt x="7" y="0"/>
                    <a:pt x="0" y="7"/>
                    <a:pt x="0" y="16"/>
                  </a:cubicBezTo>
                  <a:cubicBezTo>
                    <a:pt x="0" y="136"/>
                    <a:pt x="0" y="136"/>
                    <a:pt x="0" y="136"/>
                  </a:cubicBezTo>
                  <a:cubicBezTo>
                    <a:pt x="0" y="145"/>
                    <a:pt x="7" y="152"/>
                    <a:pt x="16" y="152"/>
                  </a:cubicBezTo>
                  <a:cubicBezTo>
                    <a:pt x="72" y="152"/>
                    <a:pt x="72" y="152"/>
                    <a:pt x="72" y="152"/>
                  </a:cubicBezTo>
                  <a:cubicBezTo>
                    <a:pt x="72" y="168"/>
                    <a:pt x="72" y="168"/>
                    <a:pt x="72" y="168"/>
                  </a:cubicBezTo>
                  <a:cubicBezTo>
                    <a:pt x="60" y="168"/>
                    <a:pt x="60" y="168"/>
                    <a:pt x="60" y="168"/>
                  </a:cubicBezTo>
                  <a:cubicBezTo>
                    <a:pt x="58" y="168"/>
                    <a:pt x="56" y="170"/>
                    <a:pt x="56" y="172"/>
                  </a:cubicBezTo>
                  <a:cubicBezTo>
                    <a:pt x="56" y="174"/>
                    <a:pt x="58" y="176"/>
                    <a:pt x="60" y="176"/>
                  </a:cubicBezTo>
                  <a:cubicBezTo>
                    <a:pt x="116" y="176"/>
                    <a:pt x="116" y="176"/>
                    <a:pt x="116" y="176"/>
                  </a:cubicBezTo>
                  <a:cubicBezTo>
                    <a:pt x="118" y="176"/>
                    <a:pt x="120" y="174"/>
                    <a:pt x="120" y="172"/>
                  </a:cubicBezTo>
                  <a:cubicBezTo>
                    <a:pt x="120" y="170"/>
                    <a:pt x="118" y="168"/>
                    <a:pt x="116" y="168"/>
                  </a:cubicBezTo>
                  <a:cubicBezTo>
                    <a:pt x="104" y="168"/>
                    <a:pt x="104" y="168"/>
                    <a:pt x="104" y="168"/>
                  </a:cubicBezTo>
                  <a:cubicBezTo>
                    <a:pt x="104" y="152"/>
                    <a:pt x="104" y="152"/>
                    <a:pt x="104" y="152"/>
                  </a:cubicBezTo>
                  <a:cubicBezTo>
                    <a:pt x="160" y="152"/>
                    <a:pt x="160" y="152"/>
                    <a:pt x="160" y="152"/>
                  </a:cubicBezTo>
                  <a:cubicBezTo>
                    <a:pt x="169" y="152"/>
                    <a:pt x="176" y="145"/>
                    <a:pt x="176" y="136"/>
                  </a:cubicBezTo>
                  <a:cubicBezTo>
                    <a:pt x="176" y="16"/>
                    <a:pt x="176" y="16"/>
                    <a:pt x="176" y="16"/>
                  </a:cubicBezTo>
                  <a:cubicBezTo>
                    <a:pt x="176" y="7"/>
                    <a:pt x="169" y="0"/>
                    <a:pt x="160" y="0"/>
                  </a:cubicBezTo>
                  <a:moveTo>
                    <a:pt x="96" y="168"/>
                  </a:moveTo>
                  <a:cubicBezTo>
                    <a:pt x="80" y="168"/>
                    <a:pt x="80" y="168"/>
                    <a:pt x="80" y="168"/>
                  </a:cubicBezTo>
                  <a:cubicBezTo>
                    <a:pt x="80" y="152"/>
                    <a:pt x="80" y="152"/>
                    <a:pt x="80" y="152"/>
                  </a:cubicBezTo>
                  <a:cubicBezTo>
                    <a:pt x="96" y="152"/>
                    <a:pt x="96" y="152"/>
                    <a:pt x="96" y="152"/>
                  </a:cubicBezTo>
                  <a:lnTo>
                    <a:pt x="96" y="168"/>
                  </a:lnTo>
                  <a:close/>
                  <a:moveTo>
                    <a:pt x="168" y="136"/>
                  </a:moveTo>
                  <a:cubicBezTo>
                    <a:pt x="168" y="140"/>
                    <a:pt x="164" y="144"/>
                    <a:pt x="160" y="144"/>
                  </a:cubicBezTo>
                  <a:cubicBezTo>
                    <a:pt x="16" y="144"/>
                    <a:pt x="16" y="144"/>
                    <a:pt x="16" y="144"/>
                  </a:cubicBezTo>
                  <a:cubicBezTo>
                    <a:pt x="12" y="144"/>
                    <a:pt x="8" y="140"/>
                    <a:pt x="8" y="136"/>
                  </a:cubicBezTo>
                  <a:cubicBezTo>
                    <a:pt x="8" y="128"/>
                    <a:pt x="8" y="128"/>
                    <a:pt x="8" y="128"/>
                  </a:cubicBezTo>
                  <a:cubicBezTo>
                    <a:pt x="168" y="128"/>
                    <a:pt x="168" y="128"/>
                    <a:pt x="168" y="128"/>
                  </a:cubicBezTo>
                  <a:lnTo>
                    <a:pt x="168" y="136"/>
                  </a:lnTo>
                  <a:close/>
                  <a:moveTo>
                    <a:pt x="168" y="120"/>
                  </a:moveTo>
                  <a:cubicBezTo>
                    <a:pt x="8" y="120"/>
                    <a:pt x="8" y="120"/>
                    <a:pt x="8" y="120"/>
                  </a:cubicBezTo>
                  <a:cubicBezTo>
                    <a:pt x="8" y="16"/>
                    <a:pt x="8" y="16"/>
                    <a:pt x="8" y="16"/>
                  </a:cubicBezTo>
                  <a:cubicBezTo>
                    <a:pt x="8" y="12"/>
                    <a:pt x="12" y="8"/>
                    <a:pt x="16" y="8"/>
                  </a:cubicBezTo>
                  <a:cubicBezTo>
                    <a:pt x="160" y="8"/>
                    <a:pt x="160" y="8"/>
                    <a:pt x="160" y="8"/>
                  </a:cubicBezTo>
                  <a:cubicBezTo>
                    <a:pt x="164" y="8"/>
                    <a:pt x="168" y="12"/>
                    <a:pt x="168" y="16"/>
                  </a:cubicBezTo>
                  <a:lnTo>
                    <a:pt x="168"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21" name="Freeform 132">
              <a:extLst>
                <a:ext uri="{FF2B5EF4-FFF2-40B4-BE49-F238E27FC236}">
                  <a16:creationId xmlns:a16="http://schemas.microsoft.com/office/drawing/2014/main" id="{5ABBB566-0358-4071-8B68-A9D3727AEB28}"/>
                </a:ext>
              </a:extLst>
            </p:cNvPr>
            <p:cNvSpPr>
              <a:spLocks noEditPoints="1"/>
            </p:cNvSpPr>
            <p:nvPr/>
          </p:nvSpPr>
          <p:spPr bwMode="auto">
            <a:xfrm>
              <a:off x="7862735" y="6939517"/>
              <a:ext cx="670690" cy="481152"/>
            </a:xfrm>
            <a:custGeom>
              <a:avLst/>
              <a:gdLst>
                <a:gd name="T0" fmla="*/ 175 w 176"/>
                <a:gd name="T1" fmla="*/ 122 h 128"/>
                <a:gd name="T2" fmla="*/ 175 w 176"/>
                <a:gd name="T3" fmla="*/ 122 h 128"/>
                <a:gd name="T4" fmla="*/ 160 w 176"/>
                <a:gd name="T5" fmla="*/ 98 h 128"/>
                <a:gd name="T6" fmla="*/ 160 w 176"/>
                <a:gd name="T7" fmla="*/ 96 h 128"/>
                <a:gd name="T8" fmla="*/ 160 w 176"/>
                <a:gd name="T9" fmla="*/ 8 h 128"/>
                <a:gd name="T10" fmla="*/ 152 w 176"/>
                <a:gd name="T11" fmla="*/ 0 h 128"/>
                <a:gd name="T12" fmla="*/ 24 w 176"/>
                <a:gd name="T13" fmla="*/ 0 h 128"/>
                <a:gd name="T14" fmla="*/ 16 w 176"/>
                <a:gd name="T15" fmla="*/ 8 h 128"/>
                <a:gd name="T16" fmla="*/ 16 w 176"/>
                <a:gd name="T17" fmla="*/ 96 h 128"/>
                <a:gd name="T18" fmla="*/ 16 w 176"/>
                <a:gd name="T19" fmla="*/ 98 h 128"/>
                <a:gd name="T20" fmla="*/ 1 w 176"/>
                <a:gd name="T21" fmla="*/ 122 h 128"/>
                <a:gd name="T22" fmla="*/ 1 w 176"/>
                <a:gd name="T23" fmla="*/ 122 h 128"/>
                <a:gd name="T24" fmla="*/ 0 w 176"/>
                <a:gd name="T25" fmla="*/ 124 h 128"/>
                <a:gd name="T26" fmla="*/ 4 w 176"/>
                <a:gd name="T27" fmla="*/ 128 h 128"/>
                <a:gd name="T28" fmla="*/ 172 w 176"/>
                <a:gd name="T29" fmla="*/ 128 h 128"/>
                <a:gd name="T30" fmla="*/ 176 w 176"/>
                <a:gd name="T31" fmla="*/ 124 h 128"/>
                <a:gd name="T32" fmla="*/ 175 w 176"/>
                <a:gd name="T33" fmla="*/ 122 h 128"/>
                <a:gd name="T34" fmla="*/ 24 w 176"/>
                <a:gd name="T35" fmla="*/ 8 h 128"/>
                <a:gd name="T36" fmla="*/ 152 w 176"/>
                <a:gd name="T37" fmla="*/ 8 h 128"/>
                <a:gd name="T38" fmla="*/ 152 w 176"/>
                <a:gd name="T39" fmla="*/ 96 h 128"/>
                <a:gd name="T40" fmla="*/ 24 w 176"/>
                <a:gd name="T41" fmla="*/ 96 h 128"/>
                <a:gd name="T42" fmla="*/ 24 w 176"/>
                <a:gd name="T43" fmla="*/ 8 h 128"/>
                <a:gd name="T44" fmla="*/ 11 w 176"/>
                <a:gd name="T45" fmla="*/ 120 h 128"/>
                <a:gd name="T46" fmla="*/ 22 w 176"/>
                <a:gd name="T47" fmla="*/ 104 h 128"/>
                <a:gd name="T48" fmla="*/ 24 w 176"/>
                <a:gd name="T49" fmla="*/ 104 h 128"/>
                <a:gd name="T50" fmla="*/ 152 w 176"/>
                <a:gd name="T51" fmla="*/ 104 h 128"/>
                <a:gd name="T52" fmla="*/ 154 w 176"/>
                <a:gd name="T53" fmla="*/ 104 h 128"/>
                <a:gd name="T54" fmla="*/ 165 w 176"/>
                <a:gd name="T55" fmla="*/ 120 h 128"/>
                <a:gd name="T56" fmla="*/ 11 w 176"/>
                <a:gd name="T5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28">
                  <a:moveTo>
                    <a:pt x="175" y="122"/>
                  </a:moveTo>
                  <a:cubicBezTo>
                    <a:pt x="175" y="122"/>
                    <a:pt x="175" y="122"/>
                    <a:pt x="175" y="122"/>
                  </a:cubicBezTo>
                  <a:cubicBezTo>
                    <a:pt x="160" y="98"/>
                    <a:pt x="160" y="98"/>
                    <a:pt x="160" y="98"/>
                  </a:cubicBezTo>
                  <a:cubicBezTo>
                    <a:pt x="160" y="98"/>
                    <a:pt x="160" y="97"/>
                    <a:pt x="160" y="96"/>
                  </a:cubicBezTo>
                  <a:cubicBezTo>
                    <a:pt x="160" y="8"/>
                    <a:pt x="160" y="8"/>
                    <a:pt x="160" y="8"/>
                  </a:cubicBezTo>
                  <a:cubicBezTo>
                    <a:pt x="160" y="4"/>
                    <a:pt x="156" y="0"/>
                    <a:pt x="152" y="0"/>
                  </a:cubicBezTo>
                  <a:cubicBezTo>
                    <a:pt x="24" y="0"/>
                    <a:pt x="24" y="0"/>
                    <a:pt x="24" y="0"/>
                  </a:cubicBezTo>
                  <a:cubicBezTo>
                    <a:pt x="20" y="0"/>
                    <a:pt x="16" y="4"/>
                    <a:pt x="16" y="8"/>
                  </a:cubicBezTo>
                  <a:cubicBezTo>
                    <a:pt x="16" y="96"/>
                    <a:pt x="16" y="96"/>
                    <a:pt x="16" y="96"/>
                  </a:cubicBezTo>
                  <a:cubicBezTo>
                    <a:pt x="16" y="97"/>
                    <a:pt x="16" y="98"/>
                    <a:pt x="16" y="98"/>
                  </a:cubicBezTo>
                  <a:cubicBezTo>
                    <a:pt x="1" y="122"/>
                    <a:pt x="1" y="122"/>
                    <a:pt x="1" y="122"/>
                  </a:cubicBezTo>
                  <a:cubicBezTo>
                    <a:pt x="1" y="122"/>
                    <a:pt x="1" y="122"/>
                    <a:pt x="1" y="122"/>
                  </a:cubicBezTo>
                  <a:cubicBezTo>
                    <a:pt x="0" y="122"/>
                    <a:pt x="0" y="123"/>
                    <a:pt x="0" y="124"/>
                  </a:cubicBezTo>
                  <a:cubicBezTo>
                    <a:pt x="0" y="126"/>
                    <a:pt x="2" y="128"/>
                    <a:pt x="4" y="128"/>
                  </a:cubicBezTo>
                  <a:cubicBezTo>
                    <a:pt x="172" y="128"/>
                    <a:pt x="172" y="128"/>
                    <a:pt x="172" y="128"/>
                  </a:cubicBezTo>
                  <a:cubicBezTo>
                    <a:pt x="174" y="128"/>
                    <a:pt x="176" y="126"/>
                    <a:pt x="176" y="124"/>
                  </a:cubicBezTo>
                  <a:cubicBezTo>
                    <a:pt x="176" y="123"/>
                    <a:pt x="176" y="122"/>
                    <a:pt x="175" y="122"/>
                  </a:cubicBezTo>
                  <a:moveTo>
                    <a:pt x="24" y="8"/>
                  </a:moveTo>
                  <a:cubicBezTo>
                    <a:pt x="152" y="8"/>
                    <a:pt x="152" y="8"/>
                    <a:pt x="152" y="8"/>
                  </a:cubicBezTo>
                  <a:cubicBezTo>
                    <a:pt x="152" y="96"/>
                    <a:pt x="152" y="96"/>
                    <a:pt x="152" y="96"/>
                  </a:cubicBezTo>
                  <a:cubicBezTo>
                    <a:pt x="24" y="96"/>
                    <a:pt x="24" y="96"/>
                    <a:pt x="24" y="96"/>
                  </a:cubicBezTo>
                  <a:lnTo>
                    <a:pt x="24" y="8"/>
                  </a:lnTo>
                  <a:close/>
                  <a:moveTo>
                    <a:pt x="11" y="120"/>
                  </a:moveTo>
                  <a:cubicBezTo>
                    <a:pt x="22" y="104"/>
                    <a:pt x="22" y="104"/>
                    <a:pt x="22" y="104"/>
                  </a:cubicBezTo>
                  <a:cubicBezTo>
                    <a:pt x="23" y="104"/>
                    <a:pt x="23" y="104"/>
                    <a:pt x="24" y="104"/>
                  </a:cubicBezTo>
                  <a:cubicBezTo>
                    <a:pt x="152" y="104"/>
                    <a:pt x="152" y="104"/>
                    <a:pt x="152" y="104"/>
                  </a:cubicBezTo>
                  <a:cubicBezTo>
                    <a:pt x="153" y="104"/>
                    <a:pt x="153" y="104"/>
                    <a:pt x="154" y="104"/>
                  </a:cubicBezTo>
                  <a:cubicBezTo>
                    <a:pt x="165" y="120"/>
                    <a:pt x="165" y="120"/>
                    <a:pt x="165" y="120"/>
                  </a:cubicBezTo>
                  <a:lnTo>
                    <a:pt x="11"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67832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BFA2FC2-C96D-4EFB-92AB-7C3738603DE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CONTACT</a:t>
            </a:r>
          </a:p>
        </p:txBody>
      </p:sp>
      <p:sp>
        <p:nvSpPr>
          <p:cNvPr id="5" name="Freeform 300">
            <a:extLst>
              <a:ext uri="{FF2B5EF4-FFF2-40B4-BE49-F238E27FC236}">
                <a16:creationId xmlns:a16="http://schemas.microsoft.com/office/drawing/2014/main" id="{02819F0C-F389-49BE-A867-34ABCCAACA52}"/>
              </a:ext>
            </a:extLst>
          </p:cNvPr>
          <p:cNvSpPr>
            <a:spLocks noEditPoints="1"/>
          </p:cNvSpPr>
          <p:nvPr userDrawn="1"/>
        </p:nvSpPr>
        <p:spPr bwMode="auto">
          <a:xfrm>
            <a:off x="1633646" y="2632894"/>
            <a:ext cx="1130370" cy="1130370"/>
          </a:xfrm>
          <a:custGeom>
            <a:avLst/>
            <a:gdLst>
              <a:gd name="T0" fmla="*/ 108 w 176"/>
              <a:gd name="T1" fmla="*/ 56 h 176"/>
              <a:gd name="T2" fmla="*/ 92 w 176"/>
              <a:gd name="T3" fmla="*/ 56 h 176"/>
              <a:gd name="T4" fmla="*/ 32 w 176"/>
              <a:gd name="T5" fmla="*/ 128 h 176"/>
              <a:gd name="T6" fmla="*/ 32 w 176"/>
              <a:gd name="T7" fmla="*/ 112 h 176"/>
              <a:gd name="T8" fmla="*/ 32 w 176"/>
              <a:gd name="T9" fmla="*/ 128 h 176"/>
              <a:gd name="T10" fmla="*/ 81 w 176"/>
              <a:gd name="T11" fmla="*/ 61 h 176"/>
              <a:gd name="T12" fmla="*/ 80 w 176"/>
              <a:gd name="T13" fmla="*/ 72 h 176"/>
              <a:gd name="T14" fmla="*/ 41 w 176"/>
              <a:gd name="T15" fmla="*/ 99 h 176"/>
              <a:gd name="T16" fmla="*/ 30 w 176"/>
              <a:gd name="T17" fmla="*/ 103 h 176"/>
              <a:gd name="T18" fmla="*/ 41 w 176"/>
              <a:gd name="T19" fmla="*/ 99 h 176"/>
              <a:gd name="T20" fmla="*/ 47 w 176"/>
              <a:gd name="T21" fmla="*/ 83 h 176"/>
              <a:gd name="T22" fmla="*/ 45 w 176"/>
              <a:gd name="T23" fmla="*/ 94 h 176"/>
              <a:gd name="T24" fmla="*/ 134 w 176"/>
              <a:gd name="T25" fmla="*/ 76 h 176"/>
              <a:gd name="T26" fmla="*/ 141 w 176"/>
              <a:gd name="T27" fmla="*/ 71 h 176"/>
              <a:gd name="T28" fmla="*/ 136 w 176"/>
              <a:gd name="T29" fmla="*/ 65 h 176"/>
              <a:gd name="T30" fmla="*/ 134 w 176"/>
              <a:gd name="T31" fmla="*/ 76 h 176"/>
              <a:gd name="T32" fmla="*/ 173 w 176"/>
              <a:gd name="T33" fmla="*/ 16 h 176"/>
              <a:gd name="T34" fmla="*/ 117 w 176"/>
              <a:gd name="T35" fmla="*/ 0 h 176"/>
              <a:gd name="T36" fmla="*/ 115 w 176"/>
              <a:gd name="T37" fmla="*/ 0 h 176"/>
              <a:gd name="T38" fmla="*/ 60 w 176"/>
              <a:gd name="T39" fmla="*/ 16 h 176"/>
              <a:gd name="T40" fmla="*/ 5 w 176"/>
              <a:gd name="T41" fmla="*/ 0 h 176"/>
              <a:gd name="T42" fmla="*/ 0 w 176"/>
              <a:gd name="T43" fmla="*/ 4 h 176"/>
              <a:gd name="T44" fmla="*/ 3 w 176"/>
              <a:gd name="T45" fmla="*/ 160 h 176"/>
              <a:gd name="T46" fmla="*/ 59 w 176"/>
              <a:gd name="T47" fmla="*/ 176 h 176"/>
              <a:gd name="T48" fmla="*/ 60 w 176"/>
              <a:gd name="T49" fmla="*/ 176 h 176"/>
              <a:gd name="T50" fmla="*/ 61 w 176"/>
              <a:gd name="T51" fmla="*/ 176 h 176"/>
              <a:gd name="T52" fmla="*/ 171 w 176"/>
              <a:gd name="T53" fmla="*/ 176 h 176"/>
              <a:gd name="T54" fmla="*/ 172 w 176"/>
              <a:gd name="T55" fmla="*/ 176 h 176"/>
              <a:gd name="T56" fmla="*/ 176 w 176"/>
              <a:gd name="T57" fmla="*/ 20 h 176"/>
              <a:gd name="T58" fmla="*/ 56 w 176"/>
              <a:gd name="T59" fmla="*/ 167 h 176"/>
              <a:gd name="T60" fmla="*/ 8 w 176"/>
              <a:gd name="T61" fmla="*/ 9 h 176"/>
              <a:gd name="T62" fmla="*/ 56 w 176"/>
              <a:gd name="T63" fmla="*/ 167 h 176"/>
              <a:gd name="T64" fmla="*/ 64 w 176"/>
              <a:gd name="T65" fmla="*/ 167 h 176"/>
              <a:gd name="T66" fmla="*/ 67 w 176"/>
              <a:gd name="T67" fmla="*/ 83 h 176"/>
              <a:gd name="T68" fmla="*/ 69 w 176"/>
              <a:gd name="T69" fmla="*/ 72 h 176"/>
              <a:gd name="T70" fmla="*/ 64 w 176"/>
              <a:gd name="T71" fmla="*/ 23 h 176"/>
              <a:gd name="T72" fmla="*/ 112 w 176"/>
              <a:gd name="T73" fmla="*/ 153 h 176"/>
              <a:gd name="T74" fmla="*/ 120 w 176"/>
              <a:gd name="T75" fmla="*/ 153 h 176"/>
              <a:gd name="T76" fmla="*/ 125 w 176"/>
              <a:gd name="T77" fmla="*/ 65 h 176"/>
              <a:gd name="T78" fmla="*/ 122 w 176"/>
              <a:gd name="T79" fmla="*/ 55 h 176"/>
              <a:gd name="T80" fmla="*/ 120 w 176"/>
              <a:gd name="T81" fmla="*/ 9 h 176"/>
              <a:gd name="T82" fmla="*/ 168 w 176"/>
              <a:gd name="T83" fmla="*/ 167 h 176"/>
              <a:gd name="T84" fmla="*/ 140 w 176"/>
              <a:gd name="T85" fmla="*/ 112 h 176"/>
              <a:gd name="T86" fmla="*/ 137 w 176"/>
              <a:gd name="T87" fmla="*/ 119 h 176"/>
              <a:gd name="T88" fmla="*/ 137 w 176"/>
              <a:gd name="T89" fmla="*/ 129 h 176"/>
              <a:gd name="T90" fmla="*/ 140 w 176"/>
              <a:gd name="T91" fmla="*/ 136 h 176"/>
              <a:gd name="T92" fmla="*/ 148 w 176"/>
              <a:gd name="T93" fmla="*/ 130 h 176"/>
              <a:gd name="T94" fmla="*/ 156 w 176"/>
              <a:gd name="T95" fmla="*/ 136 h 176"/>
              <a:gd name="T96" fmla="*/ 159 w 176"/>
              <a:gd name="T97" fmla="*/ 129 h 176"/>
              <a:gd name="T98" fmla="*/ 159 w 176"/>
              <a:gd name="T99" fmla="*/ 119 h 176"/>
              <a:gd name="T100" fmla="*/ 156 w 176"/>
              <a:gd name="T101" fmla="*/ 112 h 176"/>
              <a:gd name="T102" fmla="*/ 148 w 176"/>
              <a:gd name="T103" fmla="*/ 118 h 176"/>
              <a:gd name="T104" fmla="*/ 142 w 176"/>
              <a:gd name="T105" fmla="*/ 88 h 176"/>
              <a:gd name="T106" fmla="*/ 146 w 176"/>
              <a:gd name="T107" fmla="*/ 78 h 176"/>
              <a:gd name="T108" fmla="*/ 142 w 176"/>
              <a:gd name="T109" fmla="*/ 88 h 176"/>
              <a:gd name="T110" fmla="*/ 151 w 176"/>
              <a:gd name="T111" fmla="*/ 103 h 176"/>
              <a:gd name="T112" fmla="*/ 143 w 176"/>
              <a:gd name="T113" fmla="*/ 9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100" y="64"/>
                </a:moveTo>
                <a:cubicBezTo>
                  <a:pt x="104" y="64"/>
                  <a:pt x="108" y="60"/>
                  <a:pt x="108" y="56"/>
                </a:cubicBezTo>
                <a:cubicBezTo>
                  <a:pt x="108" y="52"/>
                  <a:pt x="104" y="48"/>
                  <a:pt x="100" y="48"/>
                </a:cubicBezTo>
                <a:cubicBezTo>
                  <a:pt x="96" y="48"/>
                  <a:pt x="92" y="52"/>
                  <a:pt x="92" y="56"/>
                </a:cubicBezTo>
                <a:cubicBezTo>
                  <a:pt x="92" y="60"/>
                  <a:pt x="96" y="64"/>
                  <a:pt x="100" y="64"/>
                </a:cubicBezTo>
                <a:moveTo>
                  <a:pt x="32" y="128"/>
                </a:moveTo>
                <a:cubicBezTo>
                  <a:pt x="36" y="128"/>
                  <a:pt x="40" y="124"/>
                  <a:pt x="40" y="120"/>
                </a:cubicBezTo>
                <a:cubicBezTo>
                  <a:pt x="40" y="116"/>
                  <a:pt x="36" y="112"/>
                  <a:pt x="32" y="112"/>
                </a:cubicBezTo>
                <a:cubicBezTo>
                  <a:pt x="28" y="112"/>
                  <a:pt x="24" y="116"/>
                  <a:pt x="24" y="120"/>
                </a:cubicBezTo>
                <a:cubicBezTo>
                  <a:pt x="24" y="124"/>
                  <a:pt x="28" y="128"/>
                  <a:pt x="32" y="128"/>
                </a:cubicBezTo>
                <a:moveTo>
                  <a:pt x="85" y="68"/>
                </a:moveTo>
                <a:cubicBezTo>
                  <a:pt x="81" y="61"/>
                  <a:pt x="81" y="61"/>
                  <a:pt x="81" y="61"/>
                </a:cubicBezTo>
                <a:cubicBezTo>
                  <a:pt x="78" y="63"/>
                  <a:pt x="76" y="65"/>
                  <a:pt x="74" y="67"/>
                </a:cubicBezTo>
                <a:cubicBezTo>
                  <a:pt x="80" y="72"/>
                  <a:pt x="80" y="72"/>
                  <a:pt x="80" y="72"/>
                </a:cubicBezTo>
                <a:cubicBezTo>
                  <a:pt x="82" y="70"/>
                  <a:pt x="83" y="69"/>
                  <a:pt x="85" y="68"/>
                </a:cubicBezTo>
                <a:moveTo>
                  <a:pt x="41" y="99"/>
                </a:moveTo>
                <a:cubicBezTo>
                  <a:pt x="34" y="95"/>
                  <a:pt x="34" y="95"/>
                  <a:pt x="34" y="95"/>
                </a:cubicBezTo>
                <a:cubicBezTo>
                  <a:pt x="32" y="97"/>
                  <a:pt x="31" y="100"/>
                  <a:pt x="30" y="103"/>
                </a:cubicBezTo>
                <a:cubicBezTo>
                  <a:pt x="38" y="105"/>
                  <a:pt x="38" y="105"/>
                  <a:pt x="38" y="105"/>
                </a:cubicBezTo>
                <a:cubicBezTo>
                  <a:pt x="39" y="103"/>
                  <a:pt x="39" y="101"/>
                  <a:pt x="41" y="99"/>
                </a:cubicBezTo>
                <a:moveTo>
                  <a:pt x="51" y="90"/>
                </a:moveTo>
                <a:cubicBezTo>
                  <a:pt x="47" y="83"/>
                  <a:pt x="47" y="83"/>
                  <a:pt x="47" y="83"/>
                </a:cubicBezTo>
                <a:cubicBezTo>
                  <a:pt x="44" y="85"/>
                  <a:pt x="42" y="86"/>
                  <a:pt x="40" y="88"/>
                </a:cubicBezTo>
                <a:cubicBezTo>
                  <a:pt x="45" y="94"/>
                  <a:pt x="45" y="94"/>
                  <a:pt x="45" y="94"/>
                </a:cubicBezTo>
                <a:cubicBezTo>
                  <a:pt x="47" y="93"/>
                  <a:pt x="49" y="91"/>
                  <a:pt x="51" y="90"/>
                </a:cubicBezTo>
                <a:moveTo>
                  <a:pt x="134" y="76"/>
                </a:moveTo>
                <a:cubicBezTo>
                  <a:pt x="135" y="76"/>
                  <a:pt x="135" y="76"/>
                  <a:pt x="135" y="76"/>
                </a:cubicBezTo>
                <a:cubicBezTo>
                  <a:pt x="141" y="71"/>
                  <a:pt x="141" y="71"/>
                  <a:pt x="141" y="71"/>
                </a:cubicBezTo>
                <a:cubicBezTo>
                  <a:pt x="140" y="70"/>
                  <a:pt x="140" y="70"/>
                  <a:pt x="140" y="70"/>
                </a:cubicBezTo>
                <a:cubicBezTo>
                  <a:pt x="139" y="69"/>
                  <a:pt x="137" y="67"/>
                  <a:pt x="136" y="65"/>
                </a:cubicBezTo>
                <a:cubicBezTo>
                  <a:pt x="129" y="70"/>
                  <a:pt x="129" y="70"/>
                  <a:pt x="129" y="70"/>
                </a:cubicBezTo>
                <a:cubicBezTo>
                  <a:pt x="131" y="72"/>
                  <a:pt x="132" y="74"/>
                  <a:pt x="134" y="76"/>
                </a:cubicBezTo>
                <a:moveTo>
                  <a:pt x="173" y="16"/>
                </a:moveTo>
                <a:cubicBezTo>
                  <a:pt x="173" y="16"/>
                  <a:pt x="173" y="16"/>
                  <a:pt x="173" y="16"/>
                </a:cubicBezTo>
                <a:cubicBezTo>
                  <a:pt x="117" y="0"/>
                  <a:pt x="117" y="0"/>
                  <a:pt x="117" y="0"/>
                </a:cubicBezTo>
                <a:cubicBezTo>
                  <a:pt x="117" y="0"/>
                  <a:pt x="117" y="0"/>
                  <a:pt x="117" y="0"/>
                </a:cubicBezTo>
                <a:cubicBezTo>
                  <a:pt x="117" y="0"/>
                  <a:pt x="116" y="0"/>
                  <a:pt x="116" y="0"/>
                </a:cubicBezTo>
                <a:cubicBezTo>
                  <a:pt x="116" y="0"/>
                  <a:pt x="115" y="0"/>
                  <a:pt x="115" y="0"/>
                </a:cubicBezTo>
                <a:cubicBezTo>
                  <a:pt x="115" y="0"/>
                  <a:pt x="115" y="0"/>
                  <a:pt x="115" y="0"/>
                </a:cubicBezTo>
                <a:cubicBezTo>
                  <a:pt x="60" y="16"/>
                  <a:pt x="60" y="16"/>
                  <a:pt x="60" y="16"/>
                </a:cubicBezTo>
                <a:cubicBezTo>
                  <a:pt x="5" y="0"/>
                  <a:pt x="5" y="0"/>
                  <a:pt x="5" y="0"/>
                </a:cubicBezTo>
                <a:cubicBezTo>
                  <a:pt x="5" y="0"/>
                  <a:pt x="5" y="0"/>
                  <a:pt x="5" y="0"/>
                </a:cubicBezTo>
                <a:cubicBezTo>
                  <a:pt x="5" y="0"/>
                  <a:pt x="4" y="0"/>
                  <a:pt x="4" y="0"/>
                </a:cubicBezTo>
                <a:cubicBezTo>
                  <a:pt x="2" y="0"/>
                  <a:pt x="0" y="2"/>
                  <a:pt x="0" y="4"/>
                </a:cubicBezTo>
                <a:cubicBezTo>
                  <a:pt x="0" y="156"/>
                  <a:pt x="0" y="156"/>
                  <a:pt x="0" y="156"/>
                </a:cubicBezTo>
                <a:cubicBezTo>
                  <a:pt x="0" y="158"/>
                  <a:pt x="1" y="159"/>
                  <a:pt x="3" y="160"/>
                </a:cubicBezTo>
                <a:cubicBezTo>
                  <a:pt x="3" y="160"/>
                  <a:pt x="3" y="160"/>
                  <a:pt x="3" y="160"/>
                </a:cubicBezTo>
                <a:cubicBezTo>
                  <a:pt x="59" y="176"/>
                  <a:pt x="59" y="176"/>
                  <a:pt x="59" y="176"/>
                </a:cubicBezTo>
                <a:cubicBezTo>
                  <a:pt x="59" y="176"/>
                  <a:pt x="59" y="176"/>
                  <a:pt x="59" y="176"/>
                </a:cubicBezTo>
                <a:cubicBezTo>
                  <a:pt x="59" y="176"/>
                  <a:pt x="60" y="176"/>
                  <a:pt x="60" y="176"/>
                </a:cubicBezTo>
                <a:cubicBezTo>
                  <a:pt x="60" y="176"/>
                  <a:pt x="61" y="176"/>
                  <a:pt x="61" y="176"/>
                </a:cubicBezTo>
                <a:cubicBezTo>
                  <a:pt x="61" y="176"/>
                  <a:pt x="61" y="176"/>
                  <a:pt x="61" y="176"/>
                </a:cubicBezTo>
                <a:cubicBezTo>
                  <a:pt x="116" y="160"/>
                  <a:pt x="116" y="160"/>
                  <a:pt x="116" y="160"/>
                </a:cubicBezTo>
                <a:cubicBezTo>
                  <a:pt x="171" y="176"/>
                  <a:pt x="171" y="176"/>
                  <a:pt x="171" y="176"/>
                </a:cubicBezTo>
                <a:cubicBezTo>
                  <a:pt x="171" y="176"/>
                  <a:pt x="171" y="176"/>
                  <a:pt x="171" y="176"/>
                </a:cubicBezTo>
                <a:cubicBezTo>
                  <a:pt x="171" y="176"/>
                  <a:pt x="172" y="176"/>
                  <a:pt x="172" y="176"/>
                </a:cubicBezTo>
                <a:cubicBezTo>
                  <a:pt x="174" y="176"/>
                  <a:pt x="176" y="174"/>
                  <a:pt x="176" y="172"/>
                </a:cubicBezTo>
                <a:cubicBezTo>
                  <a:pt x="176" y="20"/>
                  <a:pt x="176" y="20"/>
                  <a:pt x="176" y="20"/>
                </a:cubicBezTo>
                <a:cubicBezTo>
                  <a:pt x="176" y="18"/>
                  <a:pt x="175" y="17"/>
                  <a:pt x="173" y="16"/>
                </a:cubicBezTo>
                <a:moveTo>
                  <a:pt x="56" y="167"/>
                </a:moveTo>
                <a:cubicBezTo>
                  <a:pt x="8" y="153"/>
                  <a:pt x="8" y="153"/>
                  <a:pt x="8" y="153"/>
                </a:cubicBezTo>
                <a:cubicBezTo>
                  <a:pt x="8" y="9"/>
                  <a:pt x="8" y="9"/>
                  <a:pt x="8" y="9"/>
                </a:cubicBezTo>
                <a:cubicBezTo>
                  <a:pt x="56" y="23"/>
                  <a:pt x="56" y="23"/>
                  <a:pt x="56" y="23"/>
                </a:cubicBezTo>
                <a:lnTo>
                  <a:pt x="56" y="167"/>
                </a:lnTo>
                <a:close/>
                <a:moveTo>
                  <a:pt x="112" y="153"/>
                </a:moveTo>
                <a:cubicBezTo>
                  <a:pt x="64" y="167"/>
                  <a:pt x="64" y="167"/>
                  <a:pt x="64" y="167"/>
                </a:cubicBezTo>
                <a:cubicBezTo>
                  <a:pt x="64" y="76"/>
                  <a:pt x="64" y="76"/>
                  <a:pt x="64" y="76"/>
                </a:cubicBezTo>
                <a:cubicBezTo>
                  <a:pt x="67" y="83"/>
                  <a:pt x="67" y="83"/>
                  <a:pt x="67" y="83"/>
                </a:cubicBezTo>
                <a:cubicBezTo>
                  <a:pt x="70" y="82"/>
                  <a:pt x="72" y="80"/>
                  <a:pt x="75" y="78"/>
                </a:cubicBezTo>
                <a:cubicBezTo>
                  <a:pt x="69" y="72"/>
                  <a:pt x="69" y="72"/>
                  <a:pt x="69" y="72"/>
                </a:cubicBezTo>
                <a:cubicBezTo>
                  <a:pt x="68" y="74"/>
                  <a:pt x="66" y="75"/>
                  <a:pt x="64" y="76"/>
                </a:cubicBezTo>
                <a:cubicBezTo>
                  <a:pt x="64" y="23"/>
                  <a:pt x="64" y="23"/>
                  <a:pt x="64" y="23"/>
                </a:cubicBezTo>
                <a:cubicBezTo>
                  <a:pt x="112" y="9"/>
                  <a:pt x="112" y="9"/>
                  <a:pt x="112" y="9"/>
                </a:cubicBezTo>
                <a:lnTo>
                  <a:pt x="112" y="153"/>
                </a:lnTo>
                <a:close/>
                <a:moveTo>
                  <a:pt x="168" y="167"/>
                </a:moveTo>
                <a:cubicBezTo>
                  <a:pt x="120" y="153"/>
                  <a:pt x="120" y="153"/>
                  <a:pt x="120" y="153"/>
                </a:cubicBezTo>
                <a:cubicBezTo>
                  <a:pt x="120" y="63"/>
                  <a:pt x="120" y="63"/>
                  <a:pt x="120" y="63"/>
                </a:cubicBezTo>
                <a:cubicBezTo>
                  <a:pt x="122" y="64"/>
                  <a:pt x="123" y="64"/>
                  <a:pt x="125" y="65"/>
                </a:cubicBezTo>
                <a:cubicBezTo>
                  <a:pt x="130" y="59"/>
                  <a:pt x="130" y="59"/>
                  <a:pt x="130" y="59"/>
                </a:cubicBezTo>
                <a:cubicBezTo>
                  <a:pt x="127" y="57"/>
                  <a:pt x="125" y="56"/>
                  <a:pt x="122" y="55"/>
                </a:cubicBezTo>
                <a:cubicBezTo>
                  <a:pt x="120" y="59"/>
                  <a:pt x="120" y="59"/>
                  <a:pt x="120" y="59"/>
                </a:cubicBezTo>
                <a:cubicBezTo>
                  <a:pt x="120" y="9"/>
                  <a:pt x="120" y="9"/>
                  <a:pt x="120" y="9"/>
                </a:cubicBezTo>
                <a:cubicBezTo>
                  <a:pt x="168" y="23"/>
                  <a:pt x="168" y="23"/>
                  <a:pt x="168" y="23"/>
                </a:cubicBezTo>
                <a:lnTo>
                  <a:pt x="168" y="167"/>
                </a:lnTo>
                <a:close/>
                <a:moveTo>
                  <a:pt x="143" y="113"/>
                </a:moveTo>
                <a:cubicBezTo>
                  <a:pt x="142" y="112"/>
                  <a:pt x="141" y="112"/>
                  <a:pt x="140" y="112"/>
                </a:cubicBezTo>
                <a:cubicBezTo>
                  <a:pt x="138" y="112"/>
                  <a:pt x="136" y="114"/>
                  <a:pt x="136" y="116"/>
                </a:cubicBezTo>
                <a:cubicBezTo>
                  <a:pt x="136" y="117"/>
                  <a:pt x="136" y="118"/>
                  <a:pt x="137" y="119"/>
                </a:cubicBezTo>
                <a:cubicBezTo>
                  <a:pt x="142" y="124"/>
                  <a:pt x="142" y="124"/>
                  <a:pt x="142" y="124"/>
                </a:cubicBezTo>
                <a:cubicBezTo>
                  <a:pt x="137" y="129"/>
                  <a:pt x="137" y="129"/>
                  <a:pt x="137" y="129"/>
                </a:cubicBezTo>
                <a:cubicBezTo>
                  <a:pt x="136" y="130"/>
                  <a:pt x="136" y="131"/>
                  <a:pt x="136" y="132"/>
                </a:cubicBezTo>
                <a:cubicBezTo>
                  <a:pt x="136" y="134"/>
                  <a:pt x="138" y="136"/>
                  <a:pt x="140" y="136"/>
                </a:cubicBezTo>
                <a:cubicBezTo>
                  <a:pt x="141" y="136"/>
                  <a:pt x="142" y="136"/>
                  <a:pt x="143" y="135"/>
                </a:cubicBezTo>
                <a:cubicBezTo>
                  <a:pt x="148" y="130"/>
                  <a:pt x="148" y="130"/>
                  <a:pt x="148" y="130"/>
                </a:cubicBezTo>
                <a:cubicBezTo>
                  <a:pt x="153" y="135"/>
                  <a:pt x="153" y="135"/>
                  <a:pt x="153" y="135"/>
                </a:cubicBezTo>
                <a:cubicBezTo>
                  <a:pt x="154" y="136"/>
                  <a:pt x="155" y="136"/>
                  <a:pt x="156" y="136"/>
                </a:cubicBezTo>
                <a:cubicBezTo>
                  <a:pt x="158" y="136"/>
                  <a:pt x="160" y="134"/>
                  <a:pt x="160" y="132"/>
                </a:cubicBezTo>
                <a:cubicBezTo>
                  <a:pt x="160" y="131"/>
                  <a:pt x="160" y="130"/>
                  <a:pt x="159" y="129"/>
                </a:cubicBezTo>
                <a:cubicBezTo>
                  <a:pt x="154" y="124"/>
                  <a:pt x="154" y="124"/>
                  <a:pt x="154" y="124"/>
                </a:cubicBezTo>
                <a:cubicBezTo>
                  <a:pt x="159" y="119"/>
                  <a:pt x="159" y="119"/>
                  <a:pt x="159" y="119"/>
                </a:cubicBezTo>
                <a:cubicBezTo>
                  <a:pt x="160" y="118"/>
                  <a:pt x="160" y="117"/>
                  <a:pt x="160" y="116"/>
                </a:cubicBezTo>
                <a:cubicBezTo>
                  <a:pt x="160" y="114"/>
                  <a:pt x="158" y="112"/>
                  <a:pt x="156" y="112"/>
                </a:cubicBezTo>
                <a:cubicBezTo>
                  <a:pt x="155" y="112"/>
                  <a:pt x="154" y="112"/>
                  <a:pt x="153" y="113"/>
                </a:cubicBezTo>
                <a:cubicBezTo>
                  <a:pt x="148" y="118"/>
                  <a:pt x="148" y="118"/>
                  <a:pt x="148" y="118"/>
                </a:cubicBezTo>
                <a:lnTo>
                  <a:pt x="143" y="113"/>
                </a:lnTo>
                <a:close/>
                <a:moveTo>
                  <a:pt x="142" y="88"/>
                </a:moveTo>
                <a:cubicBezTo>
                  <a:pt x="150" y="86"/>
                  <a:pt x="150" y="86"/>
                  <a:pt x="150" y="86"/>
                </a:cubicBezTo>
                <a:cubicBezTo>
                  <a:pt x="149" y="83"/>
                  <a:pt x="148" y="80"/>
                  <a:pt x="146" y="78"/>
                </a:cubicBezTo>
                <a:cubicBezTo>
                  <a:pt x="139" y="82"/>
                  <a:pt x="139" y="82"/>
                  <a:pt x="139" y="82"/>
                </a:cubicBezTo>
                <a:cubicBezTo>
                  <a:pt x="140" y="84"/>
                  <a:pt x="141" y="86"/>
                  <a:pt x="142" y="88"/>
                </a:cubicBezTo>
                <a:moveTo>
                  <a:pt x="143" y="102"/>
                </a:moveTo>
                <a:cubicBezTo>
                  <a:pt x="151" y="103"/>
                  <a:pt x="151" y="103"/>
                  <a:pt x="151" y="103"/>
                </a:cubicBezTo>
                <a:cubicBezTo>
                  <a:pt x="151" y="100"/>
                  <a:pt x="151" y="97"/>
                  <a:pt x="151" y="94"/>
                </a:cubicBezTo>
                <a:cubicBezTo>
                  <a:pt x="143" y="95"/>
                  <a:pt x="143" y="95"/>
                  <a:pt x="143" y="95"/>
                </a:cubicBezTo>
                <a:cubicBezTo>
                  <a:pt x="143" y="97"/>
                  <a:pt x="143" y="99"/>
                  <a:pt x="143" y="10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6" name="Freeform 118">
            <a:extLst>
              <a:ext uri="{FF2B5EF4-FFF2-40B4-BE49-F238E27FC236}">
                <a16:creationId xmlns:a16="http://schemas.microsoft.com/office/drawing/2014/main" id="{C21EC9C3-EDB6-407D-A9B1-7E429C46D851}"/>
              </a:ext>
            </a:extLst>
          </p:cNvPr>
          <p:cNvSpPr>
            <a:spLocks noEditPoints="1"/>
          </p:cNvSpPr>
          <p:nvPr userDrawn="1"/>
        </p:nvSpPr>
        <p:spPr bwMode="auto">
          <a:xfrm>
            <a:off x="5777447" y="2632894"/>
            <a:ext cx="1105804" cy="1130370"/>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dirty="0">
              <a:latin typeface="Lato" panose="020F0502020204030203" pitchFamily="34" charset="0"/>
              <a:ea typeface="Lato" panose="020F0502020204030203" pitchFamily="34" charset="0"/>
              <a:cs typeface="Lato" panose="020F0502020204030203" pitchFamily="34" charset="0"/>
            </a:endParaRPr>
          </a:p>
        </p:txBody>
      </p:sp>
      <p:sp>
        <p:nvSpPr>
          <p:cNvPr id="7" name="Freeform 237">
            <a:extLst>
              <a:ext uri="{FF2B5EF4-FFF2-40B4-BE49-F238E27FC236}">
                <a16:creationId xmlns:a16="http://schemas.microsoft.com/office/drawing/2014/main" id="{D61B95A5-97A8-4AB1-B8C7-CE1A91451E2D}"/>
              </a:ext>
            </a:extLst>
          </p:cNvPr>
          <p:cNvSpPr>
            <a:spLocks noEditPoints="1"/>
          </p:cNvSpPr>
          <p:nvPr userDrawn="1"/>
        </p:nvSpPr>
        <p:spPr bwMode="auto">
          <a:xfrm>
            <a:off x="9598238" y="2633008"/>
            <a:ext cx="1104483" cy="1129019"/>
          </a:xfrm>
          <a:custGeom>
            <a:avLst/>
            <a:gdLst>
              <a:gd name="T0" fmla="*/ 96 w 176"/>
              <a:gd name="T1" fmla="*/ 112 h 176"/>
              <a:gd name="T2" fmla="*/ 80 w 176"/>
              <a:gd name="T3" fmla="*/ 96 h 176"/>
              <a:gd name="T4" fmla="*/ 85 w 176"/>
              <a:gd name="T5" fmla="*/ 101 h 176"/>
              <a:gd name="T6" fmla="*/ 91 w 176"/>
              <a:gd name="T7" fmla="*/ 107 h 176"/>
              <a:gd name="T8" fmla="*/ 85 w 176"/>
              <a:gd name="T9" fmla="*/ 101 h 176"/>
              <a:gd name="T10" fmla="*/ 120 w 176"/>
              <a:gd name="T11" fmla="*/ 104 h 176"/>
              <a:gd name="T12" fmla="*/ 76 w 176"/>
              <a:gd name="T13" fmla="*/ 134 h 176"/>
              <a:gd name="T14" fmla="*/ 88 w 176"/>
              <a:gd name="T15" fmla="*/ 144 h 176"/>
              <a:gd name="T16" fmla="*/ 123 w 176"/>
              <a:gd name="T17" fmla="*/ 84 h 176"/>
              <a:gd name="T18" fmla="*/ 58 w 176"/>
              <a:gd name="T19" fmla="*/ 116 h 176"/>
              <a:gd name="T20" fmla="*/ 88 w 176"/>
              <a:gd name="T21" fmla="*/ 72 h 176"/>
              <a:gd name="T22" fmla="*/ 108 w 176"/>
              <a:gd name="T23" fmla="*/ 69 h 176"/>
              <a:gd name="T24" fmla="*/ 48 w 176"/>
              <a:gd name="T25" fmla="*/ 104 h 176"/>
              <a:gd name="T26" fmla="*/ 58 w 176"/>
              <a:gd name="T27" fmla="*/ 116 h 176"/>
              <a:gd name="T28" fmla="*/ 16 w 176"/>
              <a:gd name="T29" fmla="*/ 20 h 176"/>
              <a:gd name="T30" fmla="*/ 24 w 176"/>
              <a:gd name="T31" fmla="*/ 20 h 176"/>
              <a:gd name="T32" fmla="*/ 160 w 176"/>
              <a:gd name="T33" fmla="*/ 0 h 176"/>
              <a:gd name="T34" fmla="*/ 0 w 176"/>
              <a:gd name="T35" fmla="*/ 16 h 176"/>
              <a:gd name="T36" fmla="*/ 16 w 176"/>
              <a:gd name="T37" fmla="*/ 176 h 176"/>
              <a:gd name="T38" fmla="*/ 176 w 176"/>
              <a:gd name="T39" fmla="*/ 160 h 176"/>
              <a:gd name="T40" fmla="*/ 160 w 176"/>
              <a:gd name="T41" fmla="*/ 0 h 176"/>
              <a:gd name="T42" fmla="*/ 160 w 176"/>
              <a:gd name="T43" fmla="*/ 168 h 176"/>
              <a:gd name="T44" fmla="*/ 8 w 176"/>
              <a:gd name="T45" fmla="*/ 160 h 176"/>
              <a:gd name="T46" fmla="*/ 168 w 176"/>
              <a:gd name="T47" fmla="*/ 40 h 176"/>
              <a:gd name="T48" fmla="*/ 168 w 176"/>
              <a:gd name="T49" fmla="*/ 32 h 176"/>
              <a:gd name="T50" fmla="*/ 8 w 176"/>
              <a:gd name="T51" fmla="*/ 16 h 176"/>
              <a:gd name="T52" fmla="*/ 160 w 176"/>
              <a:gd name="T53" fmla="*/ 8 h 176"/>
              <a:gd name="T54" fmla="*/ 168 w 176"/>
              <a:gd name="T55" fmla="*/ 32 h 176"/>
              <a:gd name="T56" fmla="*/ 68 w 176"/>
              <a:gd name="T57" fmla="*/ 16 h 176"/>
              <a:gd name="T58" fmla="*/ 68 w 176"/>
              <a:gd name="T59" fmla="*/ 24 h 176"/>
              <a:gd name="T60" fmla="*/ 160 w 176"/>
              <a:gd name="T61" fmla="*/ 20 h 176"/>
              <a:gd name="T62" fmla="*/ 36 w 176"/>
              <a:gd name="T63" fmla="*/ 16 h 176"/>
              <a:gd name="T64" fmla="*/ 36 w 176"/>
              <a:gd name="T65" fmla="*/ 24 h 176"/>
              <a:gd name="T66" fmla="*/ 36 w 176"/>
              <a:gd name="T67" fmla="*/ 16 h 176"/>
              <a:gd name="T68" fmla="*/ 48 w 176"/>
              <a:gd name="T69" fmla="*/ 20 h 176"/>
              <a:gd name="T70" fmla="*/ 56 w 176"/>
              <a:gd name="T71" fmla="*/ 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76">
                <a:moveTo>
                  <a:pt x="50" y="142"/>
                </a:moveTo>
                <a:cubicBezTo>
                  <a:pt x="96" y="112"/>
                  <a:pt x="96" y="112"/>
                  <a:pt x="96" y="112"/>
                </a:cubicBezTo>
                <a:cubicBezTo>
                  <a:pt x="126" y="66"/>
                  <a:pt x="126" y="66"/>
                  <a:pt x="126" y="66"/>
                </a:cubicBezTo>
                <a:cubicBezTo>
                  <a:pt x="80" y="96"/>
                  <a:pt x="80" y="96"/>
                  <a:pt x="80" y="96"/>
                </a:cubicBezTo>
                <a:lnTo>
                  <a:pt x="50" y="142"/>
                </a:lnTo>
                <a:close/>
                <a:moveTo>
                  <a:pt x="85" y="101"/>
                </a:moveTo>
                <a:cubicBezTo>
                  <a:pt x="87" y="100"/>
                  <a:pt x="89" y="100"/>
                  <a:pt x="91" y="101"/>
                </a:cubicBezTo>
                <a:cubicBezTo>
                  <a:pt x="92" y="103"/>
                  <a:pt x="92" y="105"/>
                  <a:pt x="91" y="107"/>
                </a:cubicBezTo>
                <a:cubicBezTo>
                  <a:pt x="89" y="108"/>
                  <a:pt x="87" y="108"/>
                  <a:pt x="85" y="107"/>
                </a:cubicBezTo>
                <a:cubicBezTo>
                  <a:pt x="84" y="105"/>
                  <a:pt x="84" y="103"/>
                  <a:pt x="85" y="101"/>
                </a:cubicBezTo>
                <a:moveTo>
                  <a:pt x="118" y="92"/>
                </a:moveTo>
                <a:cubicBezTo>
                  <a:pt x="119" y="96"/>
                  <a:pt x="120" y="100"/>
                  <a:pt x="120" y="104"/>
                </a:cubicBezTo>
                <a:cubicBezTo>
                  <a:pt x="120" y="122"/>
                  <a:pt x="106" y="136"/>
                  <a:pt x="88" y="136"/>
                </a:cubicBezTo>
                <a:cubicBezTo>
                  <a:pt x="84" y="136"/>
                  <a:pt x="80" y="135"/>
                  <a:pt x="76" y="134"/>
                </a:cubicBezTo>
                <a:cubicBezTo>
                  <a:pt x="68" y="139"/>
                  <a:pt x="68" y="139"/>
                  <a:pt x="68" y="139"/>
                </a:cubicBezTo>
                <a:cubicBezTo>
                  <a:pt x="74" y="142"/>
                  <a:pt x="81" y="144"/>
                  <a:pt x="88" y="144"/>
                </a:cubicBezTo>
                <a:cubicBezTo>
                  <a:pt x="110" y="144"/>
                  <a:pt x="128" y="126"/>
                  <a:pt x="128" y="104"/>
                </a:cubicBezTo>
                <a:cubicBezTo>
                  <a:pt x="128" y="97"/>
                  <a:pt x="126" y="90"/>
                  <a:pt x="123" y="84"/>
                </a:cubicBezTo>
                <a:lnTo>
                  <a:pt x="118" y="92"/>
                </a:lnTo>
                <a:close/>
                <a:moveTo>
                  <a:pt x="58" y="116"/>
                </a:moveTo>
                <a:cubicBezTo>
                  <a:pt x="57" y="112"/>
                  <a:pt x="56" y="108"/>
                  <a:pt x="56" y="104"/>
                </a:cubicBezTo>
                <a:cubicBezTo>
                  <a:pt x="56" y="86"/>
                  <a:pt x="70" y="72"/>
                  <a:pt x="88" y="72"/>
                </a:cubicBezTo>
                <a:cubicBezTo>
                  <a:pt x="92" y="72"/>
                  <a:pt x="96" y="73"/>
                  <a:pt x="100" y="74"/>
                </a:cubicBezTo>
                <a:cubicBezTo>
                  <a:pt x="108" y="69"/>
                  <a:pt x="108" y="69"/>
                  <a:pt x="108" y="69"/>
                </a:cubicBezTo>
                <a:cubicBezTo>
                  <a:pt x="102" y="66"/>
                  <a:pt x="95" y="64"/>
                  <a:pt x="88" y="64"/>
                </a:cubicBezTo>
                <a:cubicBezTo>
                  <a:pt x="66" y="64"/>
                  <a:pt x="48" y="82"/>
                  <a:pt x="48" y="104"/>
                </a:cubicBezTo>
                <a:cubicBezTo>
                  <a:pt x="48" y="111"/>
                  <a:pt x="50" y="118"/>
                  <a:pt x="53" y="124"/>
                </a:cubicBezTo>
                <a:lnTo>
                  <a:pt x="58" y="116"/>
                </a:lnTo>
                <a:close/>
                <a:moveTo>
                  <a:pt x="20" y="16"/>
                </a:moveTo>
                <a:cubicBezTo>
                  <a:pt x="18" y="16"/>
                  <a:pt x="16" y="18"/>
                  <a:pt x="16" y="20"/>
                </a:cubicBezTo>
                <a:cubicBezTo>
                  <a:pt x="16" y="22"/>
                  <a:pt x="18" y="24"/>
                  <a:pt x="20" y="24"/>
                </a:cubicBezTo>
                <a:cubicBezTo>
                  <a:pt x="22" y="24"/>
                  <a:pt x="24" y="22"/>
                  <a:pt x="24" y="20"/>
                </a:cubicBezTo>
                <a:cubicBezTo>
                  <a:pt x="24" y="18"/>
                  <a:pt x="22" y="16"/>
                  <a:pt x="20" y="1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40"/>
                  <a:pt x="8" y="40"/>
                  <a:pt x="8" y="40"/>
                </a:cubicBezTo>
                <a:cubicBezTo>
                  <a:pt x="168" y="40"/>
                  <a:pt x="168" y="40"/>
                  <a:pt x="168" y="40"/>
                </a:cubicBezTo>
                <a:lnTo>
                  <a:pt x="168" y="160"/>
                </a:lnTo>
                <a:close/>
                <a:moveTo>
                  <a:pt x="168" y="32"/>
                </a:moveTo>
                <a:cubicBezTo>
                  <a:pt x="8" y="32"/>
                  <a:pt x="8" y="32"/>
                  <a:pt x="8" y="32"/>
                </a:cubicBezTo>
                <a:cubicBezTo>
                  <a:pt x="8" y="16"/>
                  <a:pt x="8" y="16"/>
                  <a:pt x="8" y="16"/>
                </a:cubicBezTo>
                <a:cubicBezTo>
                  <a:pt x="8" y="12"/>
                  <a:pt x="12" y="8"/>
                  <a:pt x="16" y="8"/>
                </a:cubicBezTo>
                <a:cubicBezTo>
                  <a:pt x="160" y="8"/>
                  <a:pt x="160" y="8"/>
                  <a:pt x="160" y="8"/>
                </a:cubicBezTo>
                <a:cubicBezTo>
                  <a:pt x="164" y="8"/>
                  <a:pt x="168" y="12"/>
                  <a:pt x="168" y="16"/>
                </a:cubicBezTo>
                <a:lnTo>
                  <a:pt x="168" y="32"/>
                </a:lnTo>
                <a:close/>
                <a:moveTo>
                  <a:pt x="156" y="16"/>
                </a:moveTo>
                <a:cubicBezTo>
                  <a:pt x="68" y="16"/>
                  <a:pt x="68" y="16"/>
                  <a:pt x="68" y="16"/>
                </a:cubicBezTo>
                <a:cubicBezTo>
                  <a:pt x="66" y="16"/>
                  <a:pt x="64" y="18"/>
                  <a:pt x="64" y="20"/>
                </a:cubicBezTo>
                <a:cubicBezTo>
                  <a:pt x="64" y="22"/>
                  <a:pt x="66" y="24"/>
                  <a:pt x="68" y="24"/>
                </a:cubicBezTo>
                <a:cubicBezTo>
                  <a:pt x="156" y="24"/>
                  <a:pt x="156" y="24"/>
                  <a:pt x="156" y="24"/>
                </a:cubicBezTo>
                <a:cubicBezTo>
                  <a:pt x="158" y="24"/>
                  <a:pt x="160" y="22"/>
                  <a:pt x="160" y="20"/>
                </a:cubicBezTo>
                <a:cubicBezTo>
                  <a:pt x="160" y="18"/>
                  <a:pt x="158" y="16"/>
                  <a:pt x="156" y="16"/>
                </a:cubicBezTo>
                <a:moveTo>
                  <a:pt x="36" y="16"/>
                </a:moveTo>
                <a:cubicBezTo>
                  <a:pt x="34" y="16"/>
                  <a:pt x="32" y="18"/>
                  <a:pt x="32" y="20"/>
                </a:cubicBezTo>
                <a:cubicBezTo>
                  <a:pt x="32" y="22"/>
                  <a:pt x="34" y="24"/>
                  <a:pt x="36" y="24"/>
                </a:cubicBezTo>
                <a:cubicBezTo>
                  <a:pt x="38" y="24"/>
                  <a:pt x="40" y="22"/>
                  <a:pt x="40" y="20"/>
                </a:cubicBezTo>
                <a:cubicBezTo>
                  <a:pt x="40" y="18"/>
                  <a:pt x="38" y="16"/>
                  <a:pt x="36" y="16"/>
                </a:cubicBezTo>
                <a:moveTo>
                  <a:pt x="52" y="16"/>
                </a:moveTo>
                <a:cubicBezTo>
                  <a:pt x="50" y="16"/>
                  <a:pt x="48" y="18"/>
                  <a:pt x="48" y="20"/>
                </a:cubicBezTo>
                <a:cubicBezTo>
                  <a:pt x="48" y="22"/>
                  <a:pt x="50" y="24"/>
                  <a:pt x="52" y="24"/>
                </a:cubicBezTo>
                <a:cubicBezTo>
                  <a:pt x="54" y="24"/>
                  <a:pt x="56" y="22"/>
                  <a:pt x="56" y="20"/>
                </a:cubicBezTo>
                <a:cubicBezTo>
                  <a:pt x="56" y="18"/>
                  <a:pt x="54" y="16"/>
                  <a:pt x="52" y="1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BE0F856A-813A-45DB-8D7E-FF63D4FD223C}"/>
              </a:ext>
            </a:extLst>
          </p:cNvPr>
          <p:cNvSpPr txBox="1"/>
          <p:nvPr userDrawn="1"/>
        </p:nvSpPr>
        <p:spPr>
          <a:xfrm>
            <a:off x="439658" y="4013697"/>
            <a:ext cx="3518347" cy="646331"/>
          </a:xfrm>
          <a:prstGeom prst="rect">
            <a:avLst/>
          </a:prstGeom>
          <a:noFill/>
        </p:spPr>
        <p:txBody>
          <a:bodyPr wrap="square" rtlCol="0">
            <a:spAutoFit/>
          </a:bodyPr>
          <a:lstStyle/>
          <a:p>
            <a:pPr algn="ctr"/>
            <a:r>
              <a:rPr lang="en-US" sz="3600" dirty="0">
                <a:solidFill>
                  <a:srgbClr val="F6DE55"/>
                </a:solidFill>
                <a:latin typeface="Lato" panose="020F0502020204030203" pitchFamily="34" charset="0"/>
                <a:ea typeface="Lato" panose="020F0502020204030203" pitchFamily="34" charset="0"/>
                <a:cs typeface="Lato" panose="020F0502020204030203" pitchFamily="34" charset="0"/>
              </a:rPr>
              <a:t>address</a:t>
            </a:r>
            <a:endParaRPr lang="uk-UA" sz="3600" dirty="0">
              <a:solidFill>
                <a:srgbClr val="F6DE55"/>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58C2BC7E-F8AD-4619-AD37-B73831C0E281}"/>
              </a:ext>
            </a:extLst>
          </p:cNvPr>
          <p:cNvSpPr txBox="1"/>
          <p:nvPr userDrawn="1"/>
        </p:nvSpPr>
        <p:spPr>
          <a:xfrm>
            <a:off x="163692" y="4706093"/>
            <a:ext cx="4070280" cy="1015663"/>
          </a:xfrm>
          <a:prstGeom prst="rect">
            <a:avLst/>
          </a:prstGeom>
          <a:noFill/>
        </p:spPr>
        <p:txBody>
          <a:bodyPr wrap="square" rtlCol="0">
            <a:spAutoFit/>
          </a:bodyPr>
          <a:lstStyle/>
          <a:p>
            <a:pPr algn="ctr">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11400 Rockville Pike, </a:t>
            </a:r>
          </a:p>
          <a:p>
            <a:pPr algn="ctr">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Suite #200</a:t>
            </a:r>
          </a:p>
          <a:p>
            <a:pPr algn="ctr">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Rockville, MD 20852</a:t>
            </a:r>
            <a:endParaRPr lang="uk-UA" sz="2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CF792014-075D-4735-AFC2-BA1E12CEABFB}"/>
              </a:ext>
            </a:extLst>
          </p:cNvPr>
          <p:cNvSpPr txBox="1"/>
          <p:nvPr userDrawn="1"/>
        </p:nvSpPr>
        <p:spPr>
          <a:xfrm>
            <a:off x="4501549" y="4013697"/>
            <a:ext cx="3657600" cy="646331"/>
          </a:xfrm>
          <a:prstGeom prst="rect">
            <a:avLst/>
          </a:prstGeom>
          <a:noFill/>
        </p:spPr>
        <p:txBody>
          <a:bodyPr wrap="square" rtlCol="0">
            <a:spAutoFit/>
          </a:bodyPr>
          <a:lstStyle/>
          <a:p>
            <a:pPr algn="ctr"/>
            <a:r>
              <a:rPr lang="en-US" sz="3600" dirty="0">
                <a:solidFill>
                  <a:srgbClr val="F6DE55"/>
                </a:solidFill>
                <a:latin typeface="Lato" panose="020F0502020204030203" pitchFamily="34" charset="0"/>
                <a:ea typeface="Lato" panose="020F0502020204030203" pitchFamily="34" charset="0"/>
                <a:cs typeface="Lato" panose="020F0502020204030203" pitchFamily="34" charset="0"/>
              </a:rPr>
              <a:t>phone</a:t>
            </a:r>
            <a:endParaRPr lang="uk-UA" sz="3600" dirty="0">
              <a:solidFill>
                <a:srgbClr val="F6DE55"/>
              </a:solidFill>
              <a:latin typeface="Lato" panose="020F0502020204030203" pitchFamily="34" charset="0"/>
              <a:ea typeface="Lato" panose="020F0502020204030203" pitchFamily="34" charset="0"/>
              <a:cs typeface="Lato" panose="020F0502020204030203" pitchFamily="34" charset="0"/>
            </a:endParaRPr>
          </a:p>
        </p:txBody>
      </p:sp>
      <p:sp>
        <p:nvSpPr>
          <p:cNvPr id="11" name="TextBox 10">
            <a:extLst>
              <a:ext uri="{FF2B5EF4-FFF2-40B4-BE49-F238E27FC236}">
                <a16:creationId xmlns:a16="http://schemas.microsoft.com/office/drawing/2014/main" id="{4C100198-B65B-486D-A370-CA76CCC0B098}"/>
              </a:ext>
            </a:extLst>
          </p:cNvPr>
          <p:cNvSpPr txBox="1"/>
          <p:nvPr userDrawn="1"/>
        </p:nvSpPr>
        <p:spPr>
          <a:xfrm>
            <a:off x="4501549" y="4707330"/>
            <a:ext cx="3657600" cy="707886"/>
          </a:xfrm>
          <a:prstGeom prst="rect">
            <a:avLst/>
          </a:prstGeom>
          <a:noFill/>
        </p:spPr>
        <p:txBody>
          <a:bodyPr wrap="square" rtlCol="0">
            <a:spAutoFit/>
          </a:bodyPr>
          <a:lstStyle/>
          <a:p>
            <a:pPr algn="ctr">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Phone: 301-656-3920</a:t>
            </a:r>
          </a:p>
          <a:p>
            <a:pPr algn="ctr">
              <a:lnSpc>
                <a:spcPct val="10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Fax: 301-656-3815</a:t>
            </a:r>
          </a:p>
        </p:txBody>
      </p:sp>
      <p:sp>
        <p:nvSpPr>
          <p:cNvPr id="12" name="TextBox 11">
            <a:extLst>
              <a:ext uri="{FF2B5EF4-FFF2-40B4-BE49-F238E27FC236}">
                <a16:creationId xmlns:a16="http://schemas.microsoft.com/office/drawing/2014/main" id="{16C330A5-91C4-4912-8FA3-92D7BD32565B}"/>
              </a:ext>
            </a:extLst>
          </p:cNvPr>
          <p:cNvSpPr txBox="1"/>
          <p:nvPr userDrawn="1"/>
        </p:nvSpPr>
        <p:spPr>
          <a:xfrm>
            <a:off x="8426726" y="4013697"/>
            <a:ext cx="3657600" cy="646331"/>
          </a:xfrm>
          <a:prstGeom prst="rect">
            <a:avLst/>
          </a:prstGeom>
          <a:noFill/>
        </p:spPr>
        <p:txBody>
          <a:bodyPr wrap="square" rtlCol="0">
            <a:spAutoFit/>
          </a:bodyPr>
          <a:lstStyle/>
          <a:p>
            <a:pPr algn="ctr"/>
            <a:r>
              <a:rPr lang="en-US" sz="3600" dirty="0">
                <a:solidFill>
                  <a:srgbClr val="F6DE55"/>
                </a:solidFill>
                <a:latin typeface="Lato" panose="020F0502020204030203" pitchFamily="34" charset="0"/>
                <a:ea typeface="Lato" panose="020F0502020204030203" pitchFamily="34" charset="0"/>
                <a:cs typeface="Lato" panose="020F0502020204030203" pitchFamily="34" charset="0"/>
              </a:rPr>
              <a:t>online</a:t>
            </a:r>
            <a:endParaRPr lang="uk-UA" sz="3600" dirty="0">
              <a:solidFill>
                <a:srgbClr val="F6DE55"/>
              </a:solidFill>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42B9ED58-6BAC-4200-98B5-6BBDC22D3F32}"/>
              </a:ext>
            </a:extLst>
          </p:cNvPr>
          <p:cNvSpPr txBox="1"/>
          <p:nvPr userDrawn="1"/>
        </p:nvSpPr>
        <p:spPr>
          <a:xfrm>
            <a:off x="8361363" y="4544978"/>
            <a:ext cx="3872948" cy="493212"/>
          </a:xfrm>
          <a:prstGeom prst="rect">
            <a:avLst/>
          </a:prstGeom>
          <a:noFill/>
        </p:spPr>
        <p:txBody>
          <a:bodyPr wrap="square" rtlCol="0">
            <a:spAutoFit/>
          </a:bodyPr>
          <a:lstStyle/>
          <a:p>
            <a:pPr algn="ctr">
              <a:lnSpc>
                <a:spcPct val="150000"/>
              </a:lnSpc>
            </a:pP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www.ASAM.org </a:t>
            </a:r>
          </a:p>
        </p:txBody>
      </p:sp>
    </p:spTree>
    <p:extLst>
      <p:ext uri="{BB962C8B-B14F-4D97-AF65-F5344CB8AC3E}">
        <p14:creationId xmlns:p14="http://schemas.microsoft.com/office/powerpoint/2010/main" val="1383069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996696" y="6538004"/>
            <a:ext cx="192361" cy="189796"/>
          </a:xfrm>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20160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ducation Logo 5">
    <p:spTree>
      <p:nvGrpSpPr>
        <p:cNvPr id="1" name=""/>
        <p:cNvGrpSpPr/>
        <p:nvPr/>
      </p:nvGrpSpPr>
      <p:grpSpPr>
        <a:xfrm>
          <a:off x="0" y="0"/>
          <a:ext cx="0" cy="0"/>
          <a:chOff x="0" y="0"/>
          <a:chExt cx="0" cy="0"/>
        </a:xfrm>
      </p:grpSpPr>
      <p:pic>
        <p:nvPicPr>
          <p:cNvPr id="7" name="Picture 6" descr="A picture containing object&#10;&#10;Description automatically generated">
            <a:extLst>
              <a:ext uri="{FF2B5EF4-FFF2-40B4-BE49-F238E27FC236}">
                <a16:creationId xmlns:a16="http://schemas.microsoft.com/office/drawing/2014/main" id="{983F89D5-9A8F-45AE-9EEF-B3343013D6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879"/>
          <a:stretch/>
        </p:blipFill>
        <p:spPr>
          <a:xfrm>
            <a:off x="1013456" y="2525026"/>
            <a:ext cx="10165088" cy="1807947"/>
          </a:xfrm>
          <a:prstGeom prst="rect">
            <a:avLst/>
          </a:prstGeom>
        </p:spPr>
      </p:pic>
    </p:spTree>
    <p:extLst>
      <p:ext uri="{BB962C8B-B14F-4D97-AF65-F5344CB8AC3E}">
        <p14:creationId xmlns:p14="http://schemas.microsoft.com/office/powerpoint/2010/main" val="2635434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EAEBF0-4467-4B91-B453-DEEC26A8EC15}"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0449432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295723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EAEBF0-4467-4B91-B453-DEEC26A8EC15}"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0643757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EAEBF0-4467-4B91-B453-DEEC26A8EC15}"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5256737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EAEBF0-4467-4B91-B453-DEEC26A8EC15}" type="datetimeFigureOut">
              <a:rPr lang="en-US" smtClean="0"/>
              <a:pPr/>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6378199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EAEBF0-4467-4B91-B453-DEEC26A8EC15}" type="datetimeFigureOut">
              <a:rPr lang="en-US" smtClean="0"/>
              <a:pPr/>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518098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AEBF0-4467-4B91-B453-DEEC26A8EC15}" type="datetimeFigureOut">
              <a:rPr lang="en-US" smtClean="0"/>
              <a:pPr/>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1849985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540827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3375693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511009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Conference Logo">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AD08371-3FD4-4674-B768-181433484B57}"/>
              </a:ext>
            </a:extLst>
          </p:cNvPr>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a:xfrm>
            <a:off x="1665596" y="1604716"/>
            <a:ext cx="8860808" cy="3648568"/>
          </a:xfrm>
          <a:prstGeom prst="rect">
            <a:avLst/>
          </a:prstGeom>
        </p:spPr>
      </p:pic>
    </p:spTree>
    <p:extLst>
      <p:ext uri="{BB962C8B-B14F-4D97-AF65-F5344CB8AC3E}">
        <p14:creationId xmlns:p14="http://schemas.microsoft.com/office/powerpoint/2010/main" val="22192994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8502955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1734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EAEBF0-4467-4B91-B453-DEEC26A8EC15}" type="datetimeFigureOut">
              <a:rPr lang="en-US" smtClean="0"/>
              <a:pPr/>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dirty="0"/>
          </a:p>
        </p:txBody>
      </p:sp>
    </p:spTree>
    <p:extLst>
      <p:ext uri="{BB962C8B-B14F-4D97-AF65-F5344CB8AC3E}">
        <p14:creationId xmlns:p14="http://schemas.microsoft.com/office/powerpoint/2010/main" val="14829744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dirty="0"/>
          </a:p>
        </p:txBody>
      </p:sp>
    </p:spTree>
    <p:extLst>
      <p:ext uri="{BB962C8B-B14F-4D97-AF65-F5344CB8AC3E}">
        <p14:creationId xmlns:p14="http://schemas.microsoft.com/office/powerpoint/2010/main" val="3058354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EAEBF0-4467-4B91-B453-DEEC26A8EC15}" type="datetimeFigureOut">
              <a:rPr lang="en-US" smtClean="0"/>
              <a:pPr/>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dirty="0"/>
          </a:p>
        </p:txBody>
      </p:sp>
    </p:spTree>
    <p:extLst>
      <p:ext uri="{BB962C8B-B14F-4D97-AF65-F5344CB8AC3E}">
        <p14:creationId xmlns:p14="http://schemas.microsoft.com/office/powerpoint/2010/main" val="26346633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EAEBF0-4467-4B91-B453-DEEC26A8EC15}" type="datetimeFigureOut">
              <a:rPr lang="en-US" smtClean="0"/>
              <a:pPr/>
              <a:t>9/20/2023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dirty="0"/>
          </a:p>
        </p:txBody>
      </p:sp>
    </p:spTree>
    <p:extLst>
      <p:ext uri="{BB962C8B-B14F-4D97-AF65-F5344CB8AC3E}">
        <p14:creationId xmlns:p14="http://schemas.microsoft.com/office/powerpoint/2010/main" val="879878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EAEBF0-4467-4B91-B453-DEEC26A8EC15}" type="datetimeFigureOut">
              <a:rPr lang="en-US" smtClean="0"/>
              <a:pPr/>
              <a:t>9/20/2023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1F3E5D-8F3E-4289-BF29-C0524CBABEAD}" type="slidenum">
              <a:rPr lang="en-US" smtClean="0"/>
              <a:pPr/>
              <a:t>‹#›</a:t>
            </a:fld>
            <a:endParaRPr lang="en-US" dirty="0"/>
          </a:p>
        </p:txBody>
      </p:sp>
    </p:spTree>
    <p:extLst>
      <p:ext uri="{BB962C8B-B14F-4D97-AF65-F5344CB8AC3E}">
        <p14:creationId xmlns:p14="http://schemas.microsoft.com/office/powerpoint/2010/main" val="1305954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EAEBF0-4467-4B91-B453-DEEC26A8EC15}" type="datetimeFigureOut">
              <a:rPr lang="en-US" smtClean="0"/>
              <a:pPr/>
              <a:t>9/20/2023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1F3E5D-8F3E-4289-BF29-C0524CBABEAD}" type="slidenum">
              <a:rPr lang="en-US" smtClean="0"/>
              <a:pPr/>
              <a:t>‹#›</a:t>
            </a:fld>
            <a:endParaRPr lang="en-US" dirty="0"/>
          </a:p>
        </p:txBody>
      </p:sp>
    </p:spTree>
    <p:extLst>
      <p:ext uri="{BB962C8B-B14F-4D97-AF65-F5344CB8AC3E}">
        <p14:creationId xmlns:p14="http://schemas.microsoft.com/office/powerpoint/2010/main" val="2024034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AEBF0-4467-4B91-B453-DEEC26A8EC15}" type="datetimeFigureOut">
              <a:rPr lang="en-US" smtClean="0"/>
              <a:pPr/>
              <a:t>9/20/2023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1F3E5D-8F3E-4289-BF29-C0524CBABEAD}" type="slidenum">
              <a:rPr lang="en-US" smtClean="0"/>
              <a:pPr/>
              <a:t>‹#›</a:t>
            </a:fld>
            <a:endParaRPr lang="en-US" dirty="0"/>
          </a:p>
        </p:txBody>
      </p:sp>
    </p:spTree>
    <p:extLst>
      <p:ext uri="{BB962C8B-B14F-4D97-AF65-F5344CB8AC3E}">
        <p14:creationId xmlns:p14="http://schemas.microsoft.com/office/powerpoint/2010/main" val="2240153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9/20/2023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dirty="0"/>
          </a:p>
        </p:txBody>
      </p:sp>
    </p:spTree>
    <p:extLst>
      <p:ext uri="{BB962C8B-B14F-4D97-AF65-F5344CB8AC3E}">
        <p14:creationId xmlns:p14="http://schemas.microsoft.com/office/powerpoint/2010/main" val="1803329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ASAM">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A5D7B32-475F-4977-BAC0-6509F4E138BC}"/>
              </a:ext>
            </a:extLst>
          </p:cNvPr>
          <p:cNvSpPr txBox="1"/>
          <p:nvPr userDrawn="1"/>
        </p:nvSpPr>
        <p:spPr>
          <a:xfrm>
            <a:off x="714001" y="1874728"/>
            <a:ext cx="10763997" cy="3108543"/>
          </a:xfrm>
          <a:prstGeom prst="rect">
            <a:avLst/>
          </a:prstGeom>
          <a:noFill/>
        </p:spPr>
        <p:txBody>
          <a:bodyPr wrap="square" rtlCol="0">
            <a:spAutoFit/>
          </a:bodyPr>
          <a:lstStyle/>
          <a:p>
            <a:pPr algn="ctr"/>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ASAM, founded in 1954, is a professional medical society representing over 6,000 physicians, clinicians and associated professionals in the field of addiction medicine. ASAM is dedicated to increasing access and improving the quality of addiction treatment, educating physicians and the public, supporting research and prevention, and promoting the appropriate role of physicians in the care of patients with addiction.</a:t>
            </a:r>
            <a:endParaRPr lang="uk-UA" sz="2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744257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9/20/2023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dirty="0"/>
          </a:p>
        </p:txBody>
      </p:sp>
    </p:spTree>
    <p:extLst>
      <p:ext uri="{BB962C8B-B14F-4D97-AF65-F5344CB8AC3E}">
        <p14:creationId xmlns:p14="http://schemas.microsoft.com/office/powerpoint/2010/main" val="40628776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dirty="0"/>
          </a:p>
        </p:txBody>
      </p:sp>
    </p:spTree>
    <p:extLst>
      <p:ext uri="{BB962C8B-B14F-4D97-AF65-F5344CB8AC3E}">
        <p14:creationId xmlns:p14="http://schemas.microsoft.com/office/powerpoint/2010/main" val="3940154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dirty="0"/>
          </a:p>
        </p:txBody>
      </p:sp>
    </p:spTree>
    <p:extLst>
      <p:ext uri="{BB962C8B-B14F-4D97-AF65-F5344CB8AC3E}">
        <p14:creationId xmlns:p14="http://schemas.microsoft.com/office/powerpoint/2010/main" val="5307103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9881333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5289" y="309563"/>
            <a:ext cx="11661421" cy="2387600"/>
          </a:xfrm>
          <a:prstGeom prst="rect">
            <a:avLst/>
          </a:prstGeom>
        </p:spPr>
        <p:txBody>
          <a:bodyPr anchor="b"/>
          <a:lstStyle>
            <a:lvl1pPr algn="ctr">
              <a:defRPr sz="6600" b="1"/>
            </a:lvl1pPr>
          </a:lstStyle>
          <a:p>
            <a:r>
              <a:rPr lang="en-US" dirty="0"/>
              <a:t>Title</a:t>
            </a:r>
          </a:p>
        </p:txBody>
      </p:sp>
      <p:sp>
        <p:nvSpPr>
          <p:cNvPr id="3" name="Subtitle 2"/>
          <p:cNvSpPr>
            <a:spLocks noGrp="1"/>
          </p:cNvSpPr>
          <p:nvPr>
            <p:ph type="subTitle" idx="1" hasCustomPrompt="1"/>
          </p:nvPr>
        </p:nvSpPr>
        <p:spPr>
          <a:xfrm>
            <a:off x="677332" y="3015015"/>
            <a:ext cx="10837333" cy="1655762"/>
          </a:xfrm>
          <a:prstGeom prst="rect">
            <a:avLst/>
          </a:prstGeo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7" name="Picture 6">
            <a:hlinkClick r:id="rId2"/>
            <a:extLst>
              <a:ext uri="{FF2B5EF4-FFF2-40B4-BE49-F238E27FC236}">
                <a16:creationId xmlns:a16="http://schemas.microsoft.com/office/drawing/2014/main" id="{41202F2F-E05E-4C40-8256-F61E8C8662A0}"/>
              </a:ext>
            </a:extLst>
          </p:cNvPr>
          <p:cNvPicPr>
            <a:picLocks noChangeAspect="1"/>
          </p:cNvPicPr>
          <p:nvPr userDrawn="1"/>
        </p:nvPicPr>
        <p:blipFill>
          <a:blip r:embed="rId3"/>
          <a:stretch>
            <a:fillRect/>
          </a:stretch>
        </p:blipFill>
        <p:spPr>
          <a:xfrm>
            <a:off x="1648538" y="3993135"/>
            <a:ext cx="8888989" cy="3026664"/>
          </a:xfrm>
          <a:prstGeom prst="rect">
            <a:avLst/>
          </a:prstGeom>
        </p:spPr>
      </p:pic>
    </p:spTree>
    <p:extLst>
      <p:ext uri="{BB962C8B-B14F-4D97-AF65-F5344CB8AC3E}">
        <p14:creationId xmlns:p14="http://schemas.microsoft.com/office/powerpoint/2010/main" val="41759702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oilerplate la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8A99F-0C16-A440-B6EF-1BB476F306B0}"/>
              </a:ext>
            </a:extLst>
          </p:cNvPr>
          <p:cNvPicPr>
            <a:picLocks noChangeAspect="1"/>
          </p:cNvPicPr>
          <p:nvPr userDrawn="1"/>
        </p:nvPicPr>
        <p:blipFill>
          <a:blip r:embed="rId2"/>
          <a:stretch>
            <a:fillRect/>
          </a:stretch>
        </p:blipFill>
        <p:spPr>
          <a:xfrm>
            <a:off x="-172861" y="5863959"/>
            <a:ext cx="3893037" cy="1325563"/>
          </a:xfrm>
          <a:prstGeom prst="rect">
            <a:avLst/>
          </a:prstGeom>
        </p:spPr>
      </p:pic>
      <p:sp>
        <p:nvSpPr>
          <p:cNvPr id="8" name="Subtitle 2">
            <a:extLst>
              <a:ext uri="{FF2B5EF4-FFF2-40B4-BE49-F238E27FC236}">
                <a16:creationId xmlns:a16="http://schemas.microsoft.com/office/drawing/2014/main" id="{82E0F03A-707E-F14C-BC3C-2A3F85D0E5AB}"/>
              </a:ext>
            </a:extLst>
          </p:cNvPr>
          <p:cNvSpPr txBox="1">
            <a:spLocks/>
          </p:cNvSpPr>
          <p:nvPr userDrawn="1"/>
        </p:nvSpPr>
        <p:spPr>
          <a:xfrm>
            <a:off x="1507065" y="3212571"/>
            <a:ext cx="9177868"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8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dirty="0">
                <a:solidFill>
                  <a:srgbClr val="041E26"/>
                </a:solidFill>
                <a:latin typeface="+mn-lt"/>
              </a:rPr>
              <a:t>The Legal Action Center (LAC) uses legal and policy strategies to fight discrimination, build health equity, and restore opportunity for people with arrest and conviction records, substance use disorders, and HIV or AIDS.</a:t>
            </a:r>
          </a:p>
        </p:txBody>
      </p:sp>
      <p:sp>
        <p:nvSpPr>
          <p:cNvPr id="9" name="Title 1">
            <a:extLst>
              <a:ext uri="{FF2B5EF4-FFF2-40B4-BE49-F238E27FC236}">
                <a16:creationId xmlns:a16="http://schemas.microsoft.com/office/drawing/2014/main" id="{A402D3E2-197B-8943-AA96-021553F4D706}"/>
              </a:ext>
            </a:extLst>
          </p:cNvPr>
          <p:cNvSpPr txBox="1">
            <a:spLocks/>
          </p:cNvSpPr>
          <p:nvPr userDrawn="1"/>
        </p:nvSpPr>
        <p:spPr>
          <a:xfrm>
            <a:off x="265288" y="542927"/>
            <a:ext cx="11661421"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bg2"/>
                </a:solidFill>
                <a:latin typeface="+mj-lt"/>
                <a:ea typeface="+mj-ea"/>
                <a:cs typeface="+mj-cs"/>
              </a:defRPr>
            </a:lvl1pPr>
          </a:lstStyle>
          <a:p>
            <a:r>
              <a:rPr lang="en-US" sz="5000" b="1" dirty="0"/>
              <a:t>Breaking Barriers. Defending Dignity.</a:t>
            </a:r>
          </a:p>
        </p:txBody>
      </p:sp>
    </p:spTree>
    <p:extLst>
      <p:ext uri="{BB962C8B-B14F-4D97-AF65-F5344CB8AC3E}">
        <p14:creationId xmlns:p14="http://schemas.microsoft.com/office/powerpoint/2010/main" val="179978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ng matter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8A99F-0C16-A440-B6EF-1BB476F306B0}"/>
              </a:ext>
            </a:extLst>
          </p:cNvPr>
          <p:cNvPicPr>
            <a:picLocks noChangeAspect="1"/>
          </p:cNvPicPr>
          <p:nvPr userDrawn="1"/>
        </p:nvPicPr>
        <p:blipFill>
          <a:blip r:embed="rId2"/>
          <a:stretch>
            <a:fillRect/>
          </a:stretch>
        </p:blipFill>
        <p:spPr>
          <a:xfrm>
            <a:off x="-172861" y="5863959"/>
            <a:ext cx="3893037" cy="1325563"/>
          </a:xfrm>
          <a:prstGeom prst="rect">
            <a:avLst/>
          </a:prstGeom>
        </p:spPr>
      </p:pic>
      <p:sp>
        <p:nvSpPr>
          <p:cNvPr id="8" name="Subtitle 2">
            <a:extLst>
              <a:ext uri="{FF2B5EF4-FFF2-40B4-BE49-F238E27FC236}">
                <a16:creationId xmlns:a16="http://schemas.microsoft.com/office/drawing/2014/main" id="{82E0F03A-707E-F14C-BC3C-2A3F85D0E5AB}"/>
              </a:ext>
            </a:extLst>
          </p:cNvPr>
          <p:cNvSpPr txBox="1">
            <a:spLocks/>
          </p:cNvSpPr>
          <p:nvPr userDrawn="1"/>
        </p:nvSpPr>
        <p:spPr>
          <a:xfrm>
            <a:off x="1507064" y="3429000"/>
            <a:ext cx="9177868"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8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dirty="0">
                <a:solidFill>
                  <a:srgbClr val="041E26"/>
                </a:solidFill>
                <a:latin typeface="+mn-lt"/>
              </a:rPr>
              <a:t>The Legal Action Center uses affirming language to promote dignity and combat stigma and discrimination.</a:t>
            </a:r>
          </a:p>
        </p:txBody>
      </p:sp>
      <p:sp>
        <p:nvSpPr>
          <p:cNvPr id="9" name="Title 1">
            <a:extLst>
              <a:ext uri="{FF2B5EF4-FFF2-40B4-BE49-F238E27FC236}">
                <a16:creationId xmlns:a16="http://schemas.microsoft.com/office/drawing/2014/main" id="{A402D3E2-197B-8943-AA96-021553F4D706}"/>
              </a:ext>
            </a:extLst>
          </p:cNvPr>
          <p:cNvSpPr txBox="1">
            <a:spLocks/>
          </p:cNvSpPr>
          <p:nvPr userDrawn="1"/>
        </p:nvSpPr>
        <p:spPr>
          <a:xfrm>
            <a:off x="265288" y="542927"/>
            <a:ext cx="11661421"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bg2"/>
                </a:solidFill>
                <a:latin typeface="+mj-lt"/>
                <a:ea typeface="+mj-ea"/>
                <a:cs typeface="+mj-cs"/>
              </a:defRPr>
            </a:lvl1pPr>
          </a:lstStyle>
          <a:p>
            <a:r>
              <a:rPr lang="en-US" sz="5000" b="1" dirty="0"/>
              <a:t>Language Matters. </a:t>
            </a:r>
            <a:br>
              <a:rPr lang="en-US" sz="5000" b="1" dirty="0"/>
            </a:br>
            <a:r>
              <a:rPr lang="en-US" sz="5000" b="1" dirty="0"/>
              <a:t>Words Have Power. </a:t>
            </a:r>
            <a:br>
              <a:rPr lang="en-US" sz="5000" b="1" dirty="0"/>
            </a:br>
            <a:r>
              <a:rPr lang="en-US" sz="5000" b="1" dirty="0"/>
              <a:t>People First. </a:t>
            </a:r>
          </a:p>
        </p:txBody>
      </p:sp>
    </p:spTree>
    <p:extLst>
      <p:ext uri="{BB962C8B-B14F-4D97-AF65-F5344CB8AC3E}">
        <p14:creationId xmlns:p14="http://schemas.microsoft.com/office/powerpoint/2010/main" val="3774932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ef Lang SU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8A99F-0C16-A440-B6EF-1BB476F306B0}"/>
              </a:ext>
            </a:extLst>
          </p:cNvPr>
          <p:cNvPicPr>
            <a:picLocks noChangeAspect="1"/>
          </p:cNvPicPr>
          <p:nvPr userDrawn="1"/>
        </p:nvPicPr>
        <p:blipFill>
          <a:blip r:embed="rId2"/>
          <a:stretch>
            <a:fillRect/>
          </a:stretch>
        </p:blipFill>
        <p:spPr>
          <a:xfrm>
            <a:off x="-172861" y="5863959"/>
            <a:ext cx="3893037" cy="1325563"/>
          </a:xfrm>
          <a:prstGeom prst="rect">
            <a:avLst/>
          </a:prstGeom>
        </p:spPr>
      </p:pic>
      <p:sp>
        <p:nvSpPr>
          <p:cNvPr id="8" name="Subtitle 2">
            <a:extLst>
              <a:ext uri="{FF2B5EF4-FFF2-40B4-BE49-F238E27FC236}">
                <a16:creationId xmlns:a16="http://schemas.microsoft.com/office/drawing/2014/main" id="{82E0F03A-707E-F14C-BC3C-2A3F85D0E5AB}"/>
              </a:ext>
            </a:extLst>
          </p:cNvPr>
          <p:cNvSpPr txBox="1">
            <a:spLocks/>
          </p:cNvSpPr>
          <p:nvPr userDrawn="1"/>
        </p:nvSpPr>
        <p:spPr>
          <a:xfrm>
            <a:off x="812267" y="3886200"/>
            <a:ext cx="418894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800" b="0" i="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dirty="0">
                <a:solidFill>
                  <a:srgbClr val="041E26"/>
                </a:solidFill>
                <a:latin typeface="+mn-lt"/>
              </a:rPr>
              <a:t>Source: </a:t>
            </a:r>
            <a:br>
              <a:rPr lang="en-US" dirty="0">
                <a:solidFill>
                  <a:srgbClr val="041E26"/>
                </a:solidFill>
                <a:latin typeface="+mn-lt"/>
              </a:rPr>
            </a:br>
            <a:r>
              <a:rPr lang="en-US" dirty="0">
                <a:solidFill>
                  <a:srgbClr val="041E26"/>
                </a:solidFill>
                <a:latin typeface="+mn-lt"/>
                <a:hlinkClick r:id="rId3"/>
              </a:rPr>
              <a:t>Changing the Narrative</a:t>
            </a:r>
            <a:endParaRPr lang="en-US" dirty="0">
              <a:solidFill>
                <a:srgbClr val="041E26"/>
              </a:solidFill>
              <a:latin typeface="+mn-lt"/>
            </a:endParaRPr>
          </a:p>
        </p:txBody>
      </p:sp>
      <p:sp>
        <p:nvSpPr>
          <p:cNvPr id="9" name="Title 1">
            <a:extLst>
              <a:ext uri="{FF2B5EF4-FFF2-40B4-BE49-F238E27FC236}">
                <a16:creationId xmlns:a16="http://schemas.microsoft.com/office/drawing/2014/main" id="{A402D3E2-197B-8943-AA96-021553F4D706}"/>
              </a:ext>
            </a:extLst>
          </p:cNvPr>
          <p:cNvSpPr txBox="1">
            <a:spLocks/>
          </p:cNvSpPr>
          <p:nvPr userDrawn="1"/>
        </p:nvSpPr>
        <p:spPr>
          <a:xfrm>
            <a:off x="635992" y="262203"/>
            <a:ext cx="454149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bg2"/>
                </a:solidFill>
                <a:latin typeface="+mj-lt"/>
                <a:ea typeface="+mj-ea"/>
                <a:cs typeface="+mj-cs"/>
              </a:defRPr>
            </a:lvl1pPr>
          </a:lstStyle>
          <a:p>
            <a:r>
              <a:rPr lang="en-US" sz="5000" b="1" dirty="0"/>
              <a:t>Examples of Preferred Language</a:t>
            </a:r>
          </a:p>
        </p:txBody>
      </p:sp>
      <p:pic>
        <p:nvPicPr>
          <p:cNvPr id="5" name="Picture 4">
            <a:extLst>
              <a:ext uri="{FF2B5EF4-FFF2-40B4-BE49-F238E27FC236}">
                <a16:creationId xmlns:a16="http://schemas.microsoft.com/office/drawing/2014/main" id="{0A205A98-708F-F342-AF05-1A074D23E32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5585185" y="218225"/>
            <a:ext cx="6341524" cy="6096848"/>
          </a:xfrm>
          <a:prstGeom prst="rect">
            <a:avLst/>
          </a:prstGeom>
          <a:noFill/>
        </p:spPr>
      </p:pic>
    </p:spTree>
    <p:extLst>
      <p:ext uri="{BB962C8B-B14F-4D97-AF65-F5344CB8AC3E}">
        <p14:creationId xmlns:p14="http://schemas.microsoft.com/office/powerpoint/2010/main" val="10346147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ef Lang HIV">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8A99F-0C16-A440-B6EF-1BB476F306B0}"/>
              </a:ext>
            </a:extLst>
          </p:cNvPr>
          <p:cNvPicPr>
            <a:picLocks noChangeAspect="1"/>
          </p:cNvPicPr>
          <p:nvPr userDrawn="1"/>
        </p:nvPicPr>
        <p:blipFill>
          <a:blip r:embed="rId2"/>
          <a:stretch>
            <a:fillRect/>
          </a:stretch>
        </p:blipFill>
        <p:spPr>
          <a:xfrm>
            <a:off x="-172861" y="5863959"/>
            <a:ext cx="3893037" cy="1325563"/>
          </a:xfrm>
          <a:prstGeom prst="rect">
            <a:avLst/>
          </a:prstGeom>
        </p:spPr>
      </p:pic>
      <p:sp>
        <p:nvSpPr>
          <p:cNvPr id="9" name="Title 1">
            <a:extLst>
              <a:ext uri="{FF2B5EF4-FFF2-40B4-BE49-F238E27FC236}">
                <a16:creationId xmlns:a16="http://schemas.microsoft.com/office/drawing/2014/main" id="{A402D3E2-197B-8943-AA96-021553F4D706}"/>
              </a:ext>
            </a:extLst>
          </p:cNvPr>
          <p:cNvSpPr txBox="1">
            <a:spLocks/>
          </p:cNvSpPr>
          <p:nvPr userDrawn="1"/>
        </p:nvSpPr>
        <p:spPr>
          <a:xfrm>
            <a:off x="754601" y="274560"/>
            <a:ext cx="10682797" cy="8993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bg2"/>
                </a:solidFill>
                <a:latin typeface="+mj-lt"/>
                <a:ea typeface="+mj-ea"/>
                <a:cs typeface="+mj-cs"/>
              </a:defRPr>
            </a:lvl1pPr>
          </a:lstStyle>
          <a:p>
            <a:r>
              <a:rPr lang="en-US" sz="5000" b="1" dirty="0"/>
              <a:t>Examples of Preferred Language</a:t>
            </a:r>
          </a:p>
        </p:txBody>
      </p:sp>
      <p:graphicFrame>
        <p:nvGraphicFramePr>
          <p:cNvPr id="10" name="Table 9">
            <a:extLst>
              <a:ext uri="{FF2B5EF4-FFF2-40B4-BE49-F238E27FC236}">
                <a16:creationId xmlns:a16="http://schemas.microsoft.com/office/drawing/2014/main" id="{9D28C48E-11BE-974F-AA92-C147A9DABBD2}"/>
              </a:ext>
            </a:extLst>
          </p:cNvPr>
          <p:cNvGraphicFramePr>
            <a:graphicFrameLocks noGrp="1"/>
          </p:cNvGraphicFramePr>
          <p:nvPr userDrawn="1">
            <p:extLst>
              <p:ext uri="{D42A27DB-BD31-4B8C-83A1-F6EECF244321}">
                <p14:modId xmlns:p14="http://schemas.microsoft.com/office/powerpoint/2010/main" val="4005724358"/>
              </p:ext>
            </p:extLst>
          </p:nvPr>
        </p:nvGraphicFramePr>
        <p:xfrm>
          <a:off x="663039" y="1591090"/>
          <a:ext cx="10865922" cy="4004428"/>
        </p:xfrm>
        <a:graphic>
          <a:graphicData uri="http://schemas.openxmlformats.org/drawingml/2006/table">
            <a:tbl>
              <a:tblPr firstRow="1" bandRow="1">
                <a:tableStyleId>{16D9F66E-5EB9-4882-86FB-DCBF35E3C3E4}</a:tableStyleId>
              </a:tblPr>
              <a:tblGrid>
                <a:gridCol w="5432961">
                  <a:extLst>
                    <a:ext uri="{9D8B030D-6E8A-4147-A177-3AD203B41FA5}">
                      <a16:colId xmlns:a16="http://schemas.microsoft.com/office/drawing/2014/main" val="2532914656"/>
                    </a:ext>
                  </a:extLst>
                </a:gridCol>
                <a:gridCol w="5432961">
                  <a:extLst>
                    <a:ext uri="{9D8B030D-6E8A-4147-A177-3AD203B41FA5}">
                      <a16:colId xmlns:a16="http://schemas.microsoft.com/office/drawing/2014/main" val="634421512"/>
                    </a:ext>
                  </a:extLst>
                </a:gridCol>
              </a:tblGrid>
              <a:tr h="4392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mn-lt"/>
                        </a:rPr>
                        <a:t>Preferred Language</a:t>
                      </a:r>
                      <a:endParaRPr lang="en-US" sz="2800" b="1" dirty="0">
                        <a:solidFill>
                          <a:schemeClr val="bg2"/>
                        </a:solidFill>
                        <a:latin typeface="+mn-lt"/>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1" dirty="0">
                          <a:latin typeface="+mn-lt"/>
                        </a:rPr>
                        <a:t>Stigmatizing Language</a:t>
                      </a:r>
                      <a:endParaRPr lang="en-US" sz="2800" b="1" i="1" dirty="0">
                        <a:solidFill>
                          <a:schemeClr val="bg2"/>
                        </a:solidFill>
                        <a:latin typeface="+mn-lt"/>
                      </a:endParaRPr>
                    </a:p>
                  </a:txBody>
                  <a:tcPr anchor="ctr">
                    <a:noFill/>
                  </a:tcPr>
                </a:tc>
                <a:extLst>
                  <a:ext uri="{0D108BD9-81ED-4DB2-BD59-A6C34878D82A}">
                    <a16:rowId xmlns:a16="http://schemas.microsoft.com/office/drawing/2014/main" val="753275540"/>
                  </a:ext>
                </a:extLst>
              </a:tr>
              <a:tr h="53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Person living with HIV</a:t>
                      </a:r>
                      <a:endParaRPr lang="en-US" sz="1800" dirty="0">
                        <a:solidFill>
                          <a:schemeClr val="bg2"/>
                        </a:solidFill>
                        <a:latin typeface="+mn-lt"/>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latin typeface="+mn-lt"/>
                        </a:rPr>
                        <a:t>HIV infected person; HIV or AIDS patient; AIDS or HIV carrier</a:t>
                      </a:r>
                      <a:endParaRPr lang="en-US" sz="1800" i="1" dirty="0">
                        <a:solidFill>
                          <a:schemeClr val="bg2"/>
                        </a:solidFill>
                        <a:latin typeface="+mn-lt"/>
                      </a:endParaRPr>
                    </a:p>
                  </a:txBody>
                  <a:tcPr anchor="ctr">
                    <a:noFill/>
                  </a:tcPr>
                </a:tc>
                <a:extLst>
                  <a:ext uri="{0D108BD9-81ED-4DB2-BD59-A6C34878D82A}">
                    <a16:rowId xmlns:a16="http://schemas.microsoft.com/office/drawing/2014/main" val="1582616968"/>
                  </a:ext>
                </a:extLst>
              </a:tr>
              <a:tr h="53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HIV test (AIDS is a diagnosis, there is not an AIDS test)</a:t>
                      </a:r>
                      <a:endParaRPr lang="en-US" sz="1800" dirty="0">
                        <a:solidFill>
                          <a:schemeClr val="bg2"/>
                        </a:solidFill>
                        <a:latin typeface="+mn-lt"/>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latin typeface="+mn-lt"/>
                        </a:rPr>
                        <a:t>AIDS test</a:t>
                      </a:r>
                      <a:endParaRPr lang="en-US" sz="1800" i="1" dirty="0">
                        <a:solidFill>
                          <a:schemeClr val="bg2"/>
                        </a:solidFill>
                        <a:latin typeface="+mn-lt"/>
                      </a:endParaRPr>
                    </a:p>
                  </a:txBody>
                  <a:tcPr anchor="ctr">
                    <a:noFill/>
                  </a:tcPr>
                </a:tc>
                <a:extLst>
                  <a:ext uri="{0D108BD9-81ED-4DB2-BD59-A6C34878D82A}">
                    <a16:rowId xmlns:a16="http://schemas.microsoft.com/office/drawing/2014/main" val="3772989842"/>
                  </a:ext>
                </a:extLst>
              </a:tr>
              <a:tr h="439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Adherent </a:t>
                      </a:r>
                      <a:endParaRPr lang="en-US" sz="1800" dirty="0">
                        <a:solidFill>
                          <a:schemeClr val="bg2"/>
                        </a:solidFill>
                        <a:latin typeface="+mn-lt"/>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latin typeface="+mn-lt"/>
                        </a:rPr>
                        <a:t>Compliant</a:t>
                      </a:r>
                      <a:endParaRPr lang="en-US" sz="1800" i="1" dirty="0">
                        <a:solidFill>
                          <a:schemeClr val="bg2"/>
                        </a:solidFill>
                        <a:latin typeface="+mn-lt"/>
                      </a:endParaRPr>
                    </a:p>
                  </a:txBody>
                  <a:tcPr anchor="ctr">
                    <a:noFill/>
                  </a:tcPr>
                </a:tc>
                <a:extLst>
                  <a:ext uri="{0D108BD9-81ED-4DB2-BD59-A6C34878D82A}">
                    <a16:rowId xmlns:a16="http://schemas.microsoft.com/office/drawing/2014/main" val="1287955109"/>
                  </a:ext>
                </a:extLst>
              </a:tr>
              <a:tr h="53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Sex worker, sale of sexual services, transactional sex</a:t>
                      </a:r>
                      <a:endParaRPr lang="en-US" sz="1800" dirty="0">
                        <a:solidFill>
                          <a:schemeClr val="bg2"/>
                        </a:solidFill>
                        <a:latin typeface="+mn-lt"/>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latin typeface="+mn-lt"/>
                        </a:rPr>
                        <a:t>Prostitute</a:t>
                      </a:r>
                      <a:endParaRPr lang="en-US" sz="1800" i="1" dirty="0">
                        <a:solidFill>
                          <a:schemeClr val="bg2"/>
                        </a:solidFill>
                        <a:latin typeface="+mn-lt"/>
                      </a:endParaRPr>
                    </a:p>
                  </a:txBody>
                  <a:tcPr anchor="ctr">
                    <a:noFill/>
                  </a:tcPr>
                </a:tc>
                <a:extLst>
                  <a:ext uri="{0D108BD9-81ED-4DB2-BD59-A6C34878D82A}">
                    <a16:rowId xmlns:a16="http://schemas.microsoft.com/office/drawing/2014/main" val="3393971193"/>
                  </a:ext>
                </a:extLst>
              </a:tr>
              <a:tr h="463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Blood containing HIV, shared needles/syringes</a:t>
                      </a:r>
                      <a:endParaRPr lang="en-US" sz="1800" dirty="0">
                        <a:solidFill>
                          <a:schemeClr val="bg2"/>
                        </a:solidFill>
                        <a:latin typeface="+mn-lt"/>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latin typeface="+mn-lt"/>
                        </a:rPr>
                        <a:t>Tainted blood / dirty needles</a:t>
                      </a:r>
                      <a:endParaRPr lang="en-US" sz="1800" i="1" dirty="0">
                        <a:solidFill>
                          <a:schemeClr val="bg2"/>
                        </a:solidFill>
                        <a:latin typeface="+mn-lt"/>
                      </a:endParaRPr>
                    </a:p>
                  </a:txBody>
                  <a:tcPr anchor="ctr">
                    <a:noFill/>
                  </a:tcPr>
                </a:tc>
                <a:extLst>
                  <a:ext uri="{0D108BD9-81ED-4DB2-BD59-A6C34878D82A}">
                    <a16:rowId xmlns:a16="http://schemas.microsoft.com/office/drawing/2014/main" val="2890889710"/>
                  </a:ext>
                </a:extLst>
              </a:tr>
              <a:tr h="662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rPr>
                        <a:t>Referring to yourself or others as “clean” suggests that those living with HIV are dirty. Avoid!</a:t>
                      </a:r>
                      <a:endParaRPr lang="en-US" sz="1800" dirty="0">
                        <a:solidFill>
                          <a:schemeClr val="bg2"/>
                        </a:solidFill>
                        <a:latin typeface="+mn-lt"/>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latin typeface="+mn-lt"/>
                        </a:rPr>
                        <a:t>Clean</a:t>
                      </a:r>
                      <a:endParaRPr lang="en-US" sz="1800" i="1" dirty="0">
                        <a:solidFill>
                          <a:schemeClr val="bg2"/>
                        </a:solidFill>
                        <a:latin typeface="+mn-lt"/>
                      </a:endParaRPr>
                    </a:p>
                  </a:txBody>
                  <a:tcPr anchor="ctr">
                    <a:noFill/>
                  </a:tcPr>
                </a:tc>
                <a:extLst>
                  <a:ext uri="{0D108BD9-81ED-4DB2-BD59-A6C34878D82A}">
                    <a16:rowId xmlns:a16="http://schemas.microsoft.com/office/drawing/2014/main" val="1717137378"/>
                  </a:ext>
                </a:extLst>
              </a:tr>
            </a:tbl>
          </a:graphicData>
        </a:graphic>
      </p:graphicFrame>
      <p:sp>
        <p:nvSpPr>
          <p:cNvPr id="2" name="Rectangle 1">
            <a:extLst>
              <a:ext uri="{FF2B5EF4-FFF2-40B4-BE49-F238E27FC236}">
                <a16:creationId xmlns:a16="http://schemas.microsoft.com/office/drawing/2014/main" id="{EE895F5A-27A8-9448-8584-BE746E7AC391}"/>
              </a:ext>
            </a:extLst>
          </p:cNvPr>
          <p:cNvSpPr/>
          <p:nvPr userDrawn="1"/>
        </p:nvSpPr>
        <p:spPr>
          <a:xfrm>
            <a:off x="663039" y="5679293"/>
            <a:ext cx="7171038" cy="369332"/>
          </a:xfrm>
          <a:prstGeom prst="rect">
            <a:avLst/>
          </a:prstGeom>
        </p:spPr>
        <p:txBody>
          <a:bodyPr wrap="square">
            <a:spAutoFit/>
          </a:bodyPr>
          <a:lstStyle/>
          <a:p>
            <a:r>
              <a:rPr lang="en-US" dirty="0">
                <a:solidFill>
                  <a:schemeClr val="bg1"/>
                </a:solidFill>
              </a:rPr>
              <a:t>Source: </a:t>
            </a:r>
            <a:r>
              <a:rPr lang="en-US" dirty="0">
                <a:solidFill>
                  <a:schemeClr val="bg1"/>
                </a:solidFill>
                <a:hlinkClick r:id="rId3"/>
              </a:rPr>
              <a:t>https://www.poz.com/basics/</a:t>
            </a:r>
            <a:r>
              <a:rPr lang="en-US" dirty="0" err="1">
                <a:solidFill>
                  <a:schemeClr val="bg1"/>
                </a:solidFill>
                <a:hlinkClick r:id="rId3"/>
              </a:rPr>
              <a:t>hiv</a:t>
            </a:r>
            <a:r>
              <a:rPr lang="en-US" dirty="0">
                <a:solidFill>
                  <a:schemeClr val="bg1"/>
                </a:solidFill>
                <a:hlinkClick r:id="rId3"/>
              </a:rPr>
              <a:t>-basics/</a:t>
            </a:r>
            <a:r>
              <a:rPr lang="en-US" dirty="0" err="1">
                <a:solidFill>
                  <a:schemeClr val="bg1"/>
                </a:solidFill>
                <a:hlinkClick r:id="rId3"/>
              </a:rPr>
              <a:t>hiv</a:t>
            </a:r>
            <a:r>
              <a:rPr lang="en-US" dirty="0">
                <a:solidFill>
                  <a:schemeClr val="bg1"/>
                </a:solidFill>
                <a:hlinkClick r:id="rId3"/>
              </a:rPr>
              <a:t>-language</a:t>
            </a:r>
            <a:endParaRPr lang="en-US" dirty="0">
              <a:solidFill>
                <a:schemeClr val="bg1"/>
              </a:solidFill>
            </a:endParaRPr>
          </a:p>
        </p:txBody>
      </p:sp>
    </p:spTree>
    <p:extLst>
      <p:ext uri="{BB962C8B-B14F-4D97-AF65-F5344CB8AC3E}">
        <p14:creationId xmlns:p14="http://schemas.microsoft.com/office/powerpoint/2010/main" val="41620588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ef Lang C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8A99F-0C16-A440-B6EF-1BB476F306B0}"/>
              </a:ext>
            </a:extLst>
          </p:cNvPr>
          <p:cNvPicPr>
            <a:picLocks noChangeAspect="1"/>
          </p:cNvPicPr>
          <p:nvPr userDrawn="1"/>
        </p:nvPicPr>
        <p:blipFill>
          <a:blip r:embed="rId2"/>
          <a:stretch>
            <a:fillRect/>
          </a:stretch>
        </p:blipFill>
        <p:spPr>
          <a:xfrm>
            <a:off x="-172861" y="5863959"/>
            <a:ext cx="3893037" cy="1325563"/>
          </a:xfrm>
          <a:prstGeom prst="rect">
            <a:avLst/>
          </a:prstGeom>
        </p:spPr>
      </p:pic>
      <p:sp>
        <p:nvSpPr>
          <p:cNvPr id="9" name="Title 1">
            <a:extLst>
              <a:ext uri="{FF2B5EF4-FFF2-40B4-BE49-F238E27FC236}">
                <a16:creationId xmlns:a16="http://schemas.microsoft.com/office/drawing/2014/main" id="{A402D3E2-197B-8943-AA96-021553F4D706}"/>
              </a:ext>
            </a:extLst>
          </p:cNvPr>
          <p:cNvSpPr txBox="1">
            <a:spLocks/>
          </p:cNvSpPr>
          <p:nvPr userDrawn="1"/>
        </p:nvSpPr>
        <p:spPr>
          <a:xfrm>
            <a:off x="754601" y="274560"/>
            <a:ext cx="10682797" cy="8993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bg2"/>
                </a:solidFill>
                <a:latin typeface="+mj-lt"/>
                <a:ea typeface="+mj-ea"/>
                <a:cs typeface="+mj-cs"/>
              </a:defRPr>
            </a:lvl1pPr>
          </a:lstStyle>
          <a:p>
            <a:r>
              <a:rPr lang="en-US" sz="5000" b="1" dirty="0"/>
              <a:t>Examples of Preferred Language</a:t>
            </a:r>
          </a:p>
        </p:txBody>
      </p:sp>
      <p:graphicFrame>
        <p:nvGraphicFramePr>
          <p:cNvPr id="6" name="Table 5">
            <a:extLst>
              <a:ext uri="{FF2B5EF4-FFF2-40B4-BE49-F238E27FC236}">
                <a16:creationId xmlns:a16="http://schemas.microsoft.com/office/drawing/2014/main" id="{C01AA621-08E2-0C4A-A450-D40ECFFE6679}"/>
              </a:ext>
            </a:extLst>
          </p:cNvPr>
          <p:cNvGraphicFramePr>
            <a:graphicFrameLocks noGrp="1"/>
          </p:cNvGraphicFramePr>
          <p:nvPr userDrawn="1">
            <p:extLst>
              <p:ext uri="{D42A27DB-BD31-4B8C-83A1-F6EECF244321}">
                <p14:modId xmlns:p14="http://schemas.microsoft.com/office/powerpoint/2010/main" val="3211288369"/>
              </p:ext>
            </p:extLst>
          </p:nvPr>
        </p:nvGraphicFramePr>
        <p:xfrm>
          <a:off x="1075250" y="1354400"/>
          <a:ext cx="10041498" cy="4329050"/>
        </p:xfrm>
        <a:graphic>
          <a:graphicData uri="http://schemas.openxmlformats.org/drawingml/2006/table">
            <a:tbl>
              <a:tblPr firstRow="1" bandRow="1">
                <a:tableStyleId>{16D9F66E-5EB9-4882-86FB-DCBF35E3C3E4}</a:tableStyleId>
              </a:tblPr>
              <a:tblGrid>
                <a:gridCol w="5020749">
                  <a:extLst>
                    <a:ext uri="{9D8B030D-6E8A-4147-A177-3AD203B41FA5}">
                      <a16:colId xmlns:a16="http://schemas.microsoft.com/office/drawing/2014/main" val="2359998444"/>
                    </a:ext>
                  </a:extLst>
                </a:gridCol>
                <a:gridCol w="5020749">
                  <a:extLst>
                    <a:ext uri="{9D8B030D-6E8A-4147-A177-3AD203B41FA5}">
                      <a16:colId xmlns:a16="http://schemas.microsoft.com/office/drawing/2014/main" val="371256312"/>
                    </a:ext>
                  </a:extLst>
                </a:gridCol>
              </a:tblGrid>
              <a:tr h="776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Preferred Language</a:t>
                      </a:r>
                      <a:endParaRPr lang="en-US" sz="2800" b="1" dirty="0">
                        <a:solidFill>
                          <a:schemeClr val="bg2"/>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1" dirty="0"/>
                        <a:t>Stigmatizing Language</a:t>
                      </a:r>
                      <a:endParaRPr lang="en-US" sz="2800" b="1" i="1" dirty="0">
                        <a:solidFill>
                          <a:schemeClr val="bg2"/>
                        </a:solidFill>
                      </a:endParaRPr>
                    </a:p>
                  </a:txBody>
                  <a:tcPr anchor="ctr">
                    <a:noFill/>
                  </a:tcPr>
                </a:tc>
                <a:extLst>
                  <a:ext uri="{0D108BD9-81ED-4DB2-BD59-A6C34878D82A}">
                    <a16:rowId xmlns:a16="http://schemas.microsoft.com/office/drawing/2014/main" val="1290469532"/>
                  </a:ext>
                </a:extLst>
              </a:tr>
              <a:tr h="1086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Justice-involved individual, incarcerated individual, person impacted by the justice system, person in prison or jail</a:t>
                      </a:r>
                      <a:endParaRPr lang="en-US" sz="1800" dirty="0">
                        <a:solidFill>
                          <a:schemeClr val="bg2"/>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Felon, convict, offender, inmate, criminal, prisoner</a:t>
                      </a:r>
                      <a:endParaRPr lang="en-US" sz="1800" i="1" dirty="0">
                        <a:solidFill>
                          <a:schemeClr val="bg2"/>
                        </a:solidFill>
                      </a:endParaRPr>
                    </a:p>
                  </a:txBody>
                  <a:tcPr anchor="ctr">
                    <a:noFill/>
                  </a:tcPr>
                </a:tc>
                <a:extLst>
                  <a:ext uri="{0D108BD9-81ED-4DB2-BD59-A6C34878D82A}">
                    <a16:rowId xmlns:a16="http://schemas.microsoft.com/office/drawing/2014/main" val="527296953"/>
                  </a:ext>
                </a:extLst>
              </a:tr>
              <a:tr h="824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Formerly incarcerated individual, person with past justice-involvement, person with justice history</a:t>
                      </a:r>
                      <a:endParaRPr lang="en-US" sz="1800" dirty="0">
                        <a:solidFill>
                          <a:schemeClr val="bg2"/>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Ex-con, former inmate, former prisoner, ex-offender</a:t>
                      </a:r>
                      <a:endParaRPr lang="en-US" sz="1800" i="1" dirty="0">
                        <a:solidFill>
                          <a:schemeClr val="bg2"/>
                        </a:solidFill>
                      </a:endParaRPr>
                    </a:p>
                  </a:txBody>
                  <a:tcPr anchor="ctr">
                    <a:noFill/>
                  </a:tcPr>
                </a:tc>
                <a:extLst>
                  <a:ext uri="{0D108BD9-81ED-4DB2-BD59-A6C34878D82A}">
                    <a16:rowId xmlns:a16="http://schemas.microsoft.com/office/drawing/2014/main" val="3736111442"/>
                  </a:ext>
                </a:extLst>
              </a:tr>
              <a:tr h="776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 under parole supervision</a:t>
                      </a:r>
                      <a:endParaRPr lang="en-US" sz="1800" dirty="0">
                        <a:solidFill>
                          <a:schemeClr val="bg2"/>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Parolee</a:t>
                      </a:r>
                      <a:endParaRPr lang="en-US" sz="1800" i="1" dirty="0">
                        <a:solidFill>
                          <a:schemeClr val="bg2"/>
                        </a:solidFill>
                      </a:endParaRPr>
                    </a:p>
                  </a:txBody>
                  <a:tcPr anchor="ctr">
                    <a:noFill/>
                  </a:tcPr>
                </a:tc>
                <a:extLst>
                  <a:ext uri="{0D108BD9-81ED-4DB2-BD59-A6C34878D82A}">
                    <a16:rowId xmlns:a16="http://schemas.microsoft.com/office/drawing/2014/main" val="3953044537"/>
                  </a:ext>
                </a:extLst>
              </a:tr>
              <a:tr h="776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 previously convicted of a sex offense</a:t>
                      </a:r>
                      <a:endParaRPr lang="en-US" sz="1800" dirty="0">
                        <a:solidFill>
                          <a:schemeClr val="bg2"/>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Sex offender</a:t>
                      </a:r>
                      <a:endParaRPr lang="en-US" sz="1800" i="1" dirty="0">
                        <a:solidFill>
                          <a:schemeClr val="bg2"/>
                        </a:solidFill>
                      </a:endParaRPr>
                    </a:p>
                  </a:txBody>
                  <a:tcPr anchor="ctr">
                    <a:noFill/>
                  </a:tcPr>
                </a:tc>
                <a:extLst>
                  <a:ext uri="{0D108BD9-81ED-4DB2-BD59-A6C34878D82A}">
                    <a16:rowId xmlns:a16="http://schemas.microsoft.com/office/drawing/2014/main" val="1341316526"/>
                  </a:ext>
                </a:extLst>
              </a:tr>
            </a:tbl>
          </a:graphicData>
        </a:graphic>
      </p:graphicFrame>
    </p:spTree>
    <p:extLst>
      <p:ext uri="{BB962C8B-B14F-4D97-AF65-F5344CB8AC3E}">
        <p14:creationId xmlns:p14="http://schemas.microsoft.com/office/powerpoint/2010/main" val="2931598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3" name="object 4"/>
          <p:cNvSpPr/>
          <p:nvPr userDrawn="1"/>
        </p:nvSpPr>
        <p:spPr>
          <a:xfrm>
            <a:off x="3818019" y="0"/>
            <a:ext cx="8373981" cy="5181453"/>
          </a:xfrm>
          <a:prstGeom prst="rect">
            <a:avLst/>
          </a:prstGeom>
          <a:blipFill>
            <a:blip r:embed="rId3" cstate="print">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wrap="square" lIns="0" tIns="0" rIns="0" bIns="0" rtlCol="0"/>
          <a:lstStyle/>
          <a:p>
            <a:endParaRPr dirty="0"/>
          </a:p>
        </p:txBody>
      </p:sp>
      <p:sp>
        <p:nvSpPr>
          <p:cNvPr id="14" name="object 5">
            <a:extLst>
              <a:ext uri="{FF2B5EF4-FFF2-40B4-BE49-F238E27FC236}">
                <a16:creationId xmlns:a16="http://schemas.microsoft.com/office/drawing/2014/main" id="{F61756C6-DF7A-4047-87F7-ECF69894DEB0}"/>
              </a:ext>
            </a:extLst>
          </p:cNvPr>
          <p:cNvSpPr/>
          <p:nvPr userDrawn="1"/>
        </p:nvSpPr>
        <p:spPr>
          <a:xfrm>
            <a:off x="1418" y="2646947"/>
            <a:ext cx="10855986" cy="4211053"/>
          </a:xfrm>
          <a:custGeom>
            <a:avLst/>
            <a:gdLst/>
            <a:ahLst/>
            <a:cxnLst/>
            <a:rect l="l" t="t" r="r" b="b"/>
            <a:pathLst>
              <a:path w="15618460" h="7312025">
                <a:moveTo>
                  <a:pt x="0" y="7311499"/>
                </a:moveTo>
                <a:lnTo>
                  <a:pt x="0" y="0"/>
                </a:lnTo>
                <a:lnTo>
                  <a:pt x="15617964" y="0"/>
                </a:lnTo>
                <a:lnTo>
                  <a:pt x="15617964" y="7311499"/>
                </a:lnTo>
                <a:lnTo>
                  <a:pt x="0" y="7311499"/>
                </a:lnTo>
                <a:close/>
              </a:path>
            </a:pathLst>
          </a:custGeom>
          <a:solidFill>
            <a:srgbClr val="06204C"/>
          </a:solidFill>
        </p:spPr>
        <p:txBody>
          <a:bodyPr wrap="square" lIns="0" tIns="0" rIns="0" bIns="0" rtlCol="0"/>
          <a:lstStyle/>
          <a:p>
            <a:endParaRPr dirty="0"/>
          </a:p>
        </p:txBody>
      </p:sp>
      <p:sp>
        <p:nvSpPr>
          <p:cNvPr id="15" name="object 3">
            <a:extLst>
              <a:ext uri="{FF2B5EF4-FFF2-40B4-BE49-F238E27FC236}">
                <a16:creationId xmlns:a16="http://schemas.microsoft.com/office/drawing/2014/main" id="{61A1EE14-36AD-4174-81E2-C1D534B451FA}"/>
              </a:ext>
            </a:extLst>
          </p:cNvPr>
          <p:cNvSpPr/>
          <p:nvPr userDrawn="1"/>
        </p:nvSpPr>
        <p:spPr>
          <a:xfrm>
            <a:off x="0" y="2358189"/>
            <a:ext cx="10857404" cy="296705"/>
          </a:xfrm>
          <a:custGeom>
            <a:avLst/>
            <a:gdLst/>
            <a:ahLst/>
            <a:cxnLst/>
            <a:rect l="l" t="t" r="r" b="b"/>
            <a:pathLst>
              <a:path w="15615285" h="354330">
                <a:moveTo>
                  <a:pt x="0" y="0"/>
                </a:moveTo>
                <a:lnTo>
                  <a:pt x="15615184" y="0"/>
                </a:lnTo>
                <a:lnTo>
                  <a:pt x="15615184" y="353968"/>
                </a:lnTo>
                <a:lnTo>
                  <a:pt x="0" y="353968"/>
                </a:lnTo>
                <a:lnTo>
                  <a:pt x="0" y="0"/>
                </a:lnTo>
                <a:close/>
              </a:path>
            </a:pathLst>
          </a:custGeom>
          <a:solidFill>
            <a:srgbClr val="06204C">
              <a:alpha val="62000"/>
            </a:srgbClr>
          </a:solidFill>
        </p:spPr>
        <p:txBody>
          <a:bodyPr wrap="square" lIns="0" tIns="0" rIns="0" bIns="0" rtlCol="0"/>
          <a:lstStyle/>
          <a:p>
            <a:endParaRPr dirty="0"/>
          </a:p>
        </p:txBody>
      </p:sp>
      <p:sp>
        <p:nvSpPr>
          <p:cNvPr id="16" name="object 9">
            <a:extLst>
              <a:ext uri="{FF2B5EF4-FFF2-40B4-BE49-F238E27FC236}">
                <a16:creationId xmlns:a16="http://schemas.microsoft.com/office/drawing/2014/main" id="{1BCD5304-1A5F-4598-BC9C-8156BE472439}"/>
              </a:ext>
            </a:extLst>
          </p:cNvPr>
          <p:cNvSpPr/>
          <p:nvPr userDrawn="1"/>
        </p:nvSpPr>
        <p:spPr>
          <a:xfrm>
            <a:off x="596484" y="279465"/>
            <a:ext cx="2194843" cy="2078724"/>
          </a:xfrm>
          <a:prstGeom prst="rect">
            <a:avLst/>
          </a:prstGeom>
          <a:blipFill>
            <a:blip r:embed="rId5" cstate="print"/>
            <a:stretch>
              <a:fillRect/>
            </a:stretch>
          </a:blipFill>
        </p:spPr>
        <p:txBody>
          <a:bodyPr wrap="square" lIns="0" tIns="0" rIns="0" bIns="0" rtlCol="0"/>
          <a:lstStyle/>
          <a:p>
            <a:endParaRPr dirty="0"/>
          </a:p>
        </p:txBody>
      </p:sp>
      <p:sp>
        <p:nvSpPr>
          <p:cNvPr id="17" name="Title 16"/>
          <p:cNvSpPr>
            <a:spLocks noGrp="1"/>
          </p:cNvSpPr>
          <p:nvPr>
            <p:ph type="title" hasCustomPrompt="1"/>
          </p:nvPr>
        </p:nvSpPr>
        <p:spPr>
          <a:xfrm>
            <a:off x="1009102" y="4000269"/>
            <a:ext cx="8841336" cy="716109"/>
          </a:xfrm>
          <a:prstGeom prst="rect">
            <a:avLst/>
          </a:prstGeom>
        </p:spPr>
        <p:txBody>
          <a:bodyPr anchor="ctr"/>
          <a:lstStyle>
            <a:lvl1pPr>
              <a:defRPr sz="48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title</a:t>
            </a:r>
          </a:p>
        </p:txBody>
      </p:sp>
      <p:sp>
        <p:nvSpPr>
          <p:cNvPr id="19" name="Text Placeholder 18"/>
          <p:cNvSpPr>
            <a:spLocks noGrp="1"/>
          </p:cNvSpPr>
          <p:nvPr>
            <p:ph type="body" sz="quarter" idx="10" hasCustomPrompt="1"/>
          </p:nvPr>
        </p:nvSpPr>
        <p:spPr>
          <a:xfrm>
            <a:off x="1009102" y="4716463"/>
            <a:ext cx="8841336" cy="738187"/>
          </a:xfrm>
          <a:prstGeom prst="rect">
            <a:avLst/>
          </a:prstGeom>
        </p:spPr>
        <p:txBody>
          <a:bodyPr anchor="ctr"/>
          <a:lstStyle>
            <a:lvl1pPr marL="0" indent="0">
              <a:buNone/>
              <a:defRPr sz="360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Click here to edit subtitle</a:t>
            </a:r>
          </a:p>
        </p:txBody>
      </p:sp>
    </p:spTree>
    <p:custDataLst>
      <p:tags r:id="rId1"/>
    </p:custDataLst>
    <p:extLst>
      <p:ext uri="{BB962C8B-B14F-4D97-AF65-F5344CB8AC3E}">
        <p14:creationId xmlns:p14="http://schemas.microsoft.com/office/powerpoint/2010/main" val="34729981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rat Goal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8A99F-0C16-A440-B6EF-1BB476F306B0}"/>
              </a:ext>
            </a:extLst>
          </p:cNvPr>
          <p:cNvPicPr>
            <a:picLocks noChangeAspect="1"/>
          </p:cNvPicPr>
          <p:nvPr userDrawn="1"/>
        </p:nvPicPr>
        <p:blipFill>
          <a:blip r:embed="rId2"/>
          <a:stretch>
            <a:fillRect/>
          </a:stretch>
        </p:blipFill>
        <p:spPr>
          <a:xfrm>
            <a:off x="-172861" y="5863959"/>
            <a:ext cx="3893037" cy="1325563"/>
          </a:xfrm>
          <a:prstGeom prst="rect">
            <a:avLst/>
          </a:prstGeom>
        </p:spPr>
      </p:pic>
      <p:sp>
        <p:nvSpPr>
          <p:cNvPr id="9" name="Title 1">
            <a:extLst>
              <a:ext uri="{FF2B5EF4-FFF2-40B4-BE49-F238E27FC236}">
                <a16:creationId xmlns:a16="http://schemas.microsoft.com/office/drawing/2014/main" id="{A402D3E2-197B-8943-AA96-021553F4D706}"/>
              </a:ext>
            </a:extLst>
          </p:cNvPr>
          <p:cNvSpPr txBox="1">
            <a:spLocks/>
          </p:cNvSpPr>
          <p:nvPr userDrawn="1"/>
        </p:nvSpPr>
        <p:spPr>
          <a:xfrm>
            <a:off x="754601" y="274560"/>
            <a:ext cx="10682797" cy="8993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bg2"/>
                </a:solidFill>
                <a:latin typeface="+mj-lt"/>
                <a:ea typeface="+mj-ea"/>
                <a:cs typeface="+mj-cs"/>
              </a:defRPr>
            </a:lvl1pPr>
          </a:lstStyle>
          <a:p>
            <a:r>
              <a:rPr lang="en-US" sz="5000" b="1" dirty="0"/>
              <a:t>LAC’s Strategic Goals</a:t>
            </a:r>
          </a:p>
        </p:txBody>
      </p:sp>
      <p:sp>
        <p:nvSpPr>
          <p:cNvPr id="2" name="Rectangle 1">
            <a:extLst>
              <a:ext uri="{FF2B5EF4-FFF2-40B4-BE49-F238E27FC236}">
                <a16:creationId xmlns:a16="http://schemas.microsoft.com/office/drawing/2014/main" id="{84D1B461-AC28-674E-8CA7-98DE7A0C1123}"/>
              </a:ext>
            </a:extLst>
          </p:cNvPr>
          <p:cNvSpPr/>
          <p:nvPr userDrawn="1"/>
        </p:nvSpPr>
        <p:spPr>
          <a:xfrm>
            <a:off x="529280" y="1385651"/>
            <a:ext cx="11133437" cy="4801314"/>
          </a:xfrm>
          <a:prstGeom prst="rect">
            <a:avLst/>
          </a:prstGeom>
        </p:spPr>
        <p:txBody>
          <a:bodyPr wrap="square">
            <a:spAutoFit/>
          </a:bodyPr>
          <a:lstStyle/>
          <a:p>
            <a:pPr marL="285750" marR="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kern="1200" dirty="0">
                <a:solidFill>
                  <a:schemeClr val="bg1"/>
                </a:solidFill>
                <a:effectLst/>
                <a:latin typeface="+mn-lt"/>
                <a:ea typeface="+mn-ea"/>
                <a:cs typeface="+mn-cs"/>
              </a:rPr>
              <a:t>Ensure meaningful </a:t>
            </a:r>
            <a:r>
              <a:rPr lang="en-US" sz="1800" b="1" i="0" kern="1200" dirty="0">
                <a:solidFill>
                  <a:schemeClr val="bg1"/>
                </a:solidFill>
                <a:effectLst/>
                <a:latin typeface="+mn-lt"/>
                <a:ea typeface="+mn-ea"/>
                <a:cs typeface="+mn-cs"/>
              </a:rPr>
              <a:t>access to SUD/MH care </a:t>
            </a:r>
            <a:r>
              <a:rPr lang="en-US" sz="1800" b="0" i="0" kern="1200" dirty="0">
                <a:solidFill>
                  <a:schemeClr val="bg1"/>
                </a:solidFill>
                <a:effectLst/>
                <a:latin typeface="+mn-lt"/>
                <a:ea typeface="+mn-ea"/>
                <a:cs typeface="+mn-cs"/>
              </a:rPr>
              <a:t>with intentional focus on ensuring Black and Brown communities’ access to care</a:t>
            </a:r>
            <a:br>
              <a:rPr lang="en-US" sz="1800" b="0" i="0" kern="1200" dirty="0">
                <a:solidFill>
                  <a:schemeClr val="bg1"/>
                </a:solidFill>
                <a:effectLst/>
                <a:latin typeface="+mn-lt"/>
                <a:ea typeface="+mn-ea"/>
                <a:cs typeface="+mn-cs"/>
              </a:rPr>
            </a:br>
            <a:r>
              <a:rPr lang="en-US" sz="1800" b="0" i="0" kern="1200" dirty="0">
                <a:solidFill>
                  <a:schemeClr val="bg1"/>
                </a:solidFill>
                <a:effectLst/>
                <a:latin typeface="+mn-lt"/>
                <a:ea typeface="+mn-ea"/>
                <a:cs typeface="+mn-cs"/>
              </a:rPr>
              <a:t> </a:t>
            </a:r>
          </a:p>
          <a:p>
            <a:pPr marL="285750" indent="-285750" algn="l" rtl="0" fontAlgn="base">
              <a:buFont typeface="Arial" panose="020B0604020202020204" pitchFamily="34" charset="0"/>
              <a:buChar char="•"/>
            </a:pPr>
            <a:r>
              <a:rPr lang="en-US" sz="1800" b="1" i="0" kern="1200" dirty="0">
                <a:solidFill>
                  <a:schemeClr val="bg1"/>
                </a:solidFill>
                <a:effectLst/>
                <a:latin typeface="+mn-lt"/>
                <a:ea typeface="+mn-ea"/>
                <a:cs typeface="+mn-cs"/>
              </a:rPr>
              <a:t>End criminalization of SUD/MH disorders </a:t>
            </a:r>
            <a:r>
              <a:rPr lang="en-US" sz="1800" b="0" i="0" kern="1200" dirty="0">
                <a:solidFill>
                  <a:schemeClr val="bg1"/>
                </a:solidFill>
                <a:effectLst/>
                <a:latin typeface="+mn-lt"/>
                <a:ea typeface="+mn-ea"/>
                <a:cs typeface="+mn-cs"/>
              </a:rPr>
              <a:t>through: sentencing reform; expansion of pre-arrest diversion, alternatives to incarceration, harm reduction; and connections to evidence-based care at every stage of criminal legal system</a:t>
            </a:r>
            <a:br>
              <a:rPr lang="en-US" sz="1800" b="0" i="0" kern="1200" dirty="0">
                <a:solidFill>
                  <a:schemeClr val="bg1"/>
                </a:solidFill>
                <a:effectLst/>
                <a:latin typeface="+mn-lt"/>
                <a:ea typeface="+mn-ea"/>
                <a:cs typeface="+mn-cs"/>
              </a:rPr>
            </a:br>
            <a:endParaRPr lang="en-US" sz="1800" b="0" i="0" kern="1200" dirty="0">
              <a:solidFill>
                <a:schemeClr val="bg1"/>
              </a:solidFill>
              <a:effectLst/>
              <a:latin typeface="+mn-lt"/>
              <a:ea typeface="+mn-ea"/>
              <a:cs typeface="+mn-cs"/>
            </a:endParaRPr>
          </a:p>
          <a:p>
            <a:pPr marL="285750" indent="-285750" algn="l" rtl="0" fontAlgn="base">
              <a:buFont typeface="Arial" panose="020B0604020202020204" pitchFamily="34" charset="0"/>
              <a:buChar char="•"/>
            </a:pPr>
            <a:r>
              <a:rPr lang="en-US" sz="1800" b="1" i="0" kern="1200" dirty="0">
                <a:solidFill>
                  <a:schemeClr val="bg1"/>
                </a:solidFill>
                <a:effectLst/>
                <a:latin typeface="+mn-lt"/>
                <a:ea typeface="+mn-ea"/>
                <a:cs typeface="+mn-cs"/>
              </a:rPr>
              <a:t>Enhance opportunities for people with conviction records to succeed </a:t>
            </a:r>
            <a:r>
              <a:rPr lang="en-US" sz="1800" b="0" i="0" kern="1200" dirty="0">
                <a:solidFill>
                  <a:schemeClr val="bg1"/>
                </a:solidFill>
                <a:effectLst/>
                <a:latin typeface="+mn-lt"/>
                <a:ea typeface="+mn-ea"/>
                <a:cs typeface="+mn-cs"/>
              </a:rPr>
              <a:t>by: demanding systems changes to dismantle policies and structures that disproportionately harm Black and Brown people; expanding programs that train, educate, and provide transitional support to justice-involved individuals; and providing free legal services to eliminate perpetual punishment</a:t>
            </a:r>
            <a:br>
              <a:rPr lang="en-US" sz="1800" b="0" i="0" kern="1200" dirty="0">
                <a:solidFill>
                  <a:schemeClr val="bg1"/>
                </a:solidFill>
                <a:effectLst/>
                <a:latin typeface="+mn-lt"/>
                <a:ea typeface="+mn-ea"/>
                <a:cs typeface="+mn-cs"/>
              </a:rPr>
            </a:br>
            <a:endParaRPr lang="en-US" sz="1800" b="0" i="0" kern="1200" dirty="0">
              <a:solidFill>
                <a:schemeClr val="bg1"/>
              </a:solidFill>
              <a:effectLst/>
              <a:latin typeface="+mn-lt"/>
              <a:ea typeface="+mn-ea"/>
              <a:cs typeface="+mn-cs"/>
            </a:endParaRPr>
          </a:p>
          <a:p>
            <a:pPr marL="285750" indent="-285750" algn="l" rtl="0" fontAlgn="base">
              <a:buFont typeface="Arial" panose="020B0604020202020204" pitchFamily="34" charset="0"/>
              <a:buChar char="•"/>
            </a:pPr>
            <a:r>
              <a:rPr lang="en-US" sz="1800" b="1" i="0" kern="1200" dirty="0">
                <a:solidFill>
                  <a:schemeClr val="bg1"/>
                </a:solidFill>
                <a:effectLst/>
                <a:latin typeface="+mn-lt"/>
                <a:ea typeface="+mn-ea"/>
                <a:cs typeface="+mn-cs"/>
              </a:rPr>
              <a:t>Protect privacy of stigmatized and criminalized health information </a:t>
            </a:r>
            <a:r>
              <a:rPr lang="en-US" sz="1800" b="0" i="0" kern="1200" dirty="0">
                <a:solidFill>
                  <a:schemeClr val="bg1"/>
                </a:solidFill>
                <a:effectLst/>
                <a:latin typeface="+mn-lt"/>
                <a:ea typeface="+mn-ea"/>
                <a:cs typeface="+mn-cs"/>
              </a:rPr>
              <a:t>(</a:t>
            </a:r>
            <a:r>
              <a:rPr lang="en-US" sz="1800" b="0" i="0" kern="1200" dirty="0" err="1">
                <a:solidFill>
                  <a:schemeClr val="bg1"/>
                </a:solidFill>
                <a:effectLst/>
                <a:latin typeface="+mn-lt"/>
                <a:ea typeface="+mn-ea"/>
                <a:cs typeface="+mn-cs"/>
              </a:rPr>
              <a:t>ie</a:t>
            </a:r>
            <a:r>
              <a:rPr lang="en-US" sz="1800" b="0" i="0" kern="1200" dirty="0">
                <a:solidFill>
                  <a:schemeClr val="bg1"/>
                </a:solidFill>
                <a:effectLst/>
                <a:latin typeface="+mn-lt"/>
                <a:ea typeface="+mn-ea"/>
                <a:cs typeface="+mn-cs"/>
              </a:rPr>
              <a:t>: SUD records and HIV information) as a key complement to anti-discrimination protections </a:t>
            </a:r>
            <a:br>
              <a:rPr lang="en-US" sz="1800" b="0" i="0" kern="1200" dirty="0">
                <a:solidFill>
                  <a:schemeClr val="bg1"/>
                </a:solidFill>
                <a:effectLst/>
                <a:latin typeface="+mn-lt"/>
                <a:ea typeface="+mn-ea"/>
                <a:cs typeface="+mn-cs"/>
              </a:rPr>
            </a:br>
            <a:endParaRPr lang="en-US" sz="1800" b="0" i="0" kern="1200" dirty="0">
              <a:solidFill>
                <a:schemeClr val="bg1"/>
              </a:solidFill>
              <a:effectLst/>
              <a:latin typeface="+mn-lt"/>
              <a:ea typeface="+mn-ea"/>
              <a:cs typeface="+mn-cs"/>
            </a:endParaRPr>
          </a:p>
          <a:p>
            <a:pPr marL="285750" indent="-285750" algn="l" rtl="0" fontAlgn="base">
              <a:buFont typeface="Arial" panose="020B0604020202020204" pitchFamily="34" charset="0"/>
              <a:buChar char="•"/>
            </a:pPr>
            <a:r>
              <a:rPr lang="en-US" sz="1800" b="1" i="0" kern="1200" dirty="0">
                <a:solidFill>
                  <a:schemeClr val="bg1"/>
                </a:solidFill>
                <a:effectLst/>
                <a:latin typeface="+mn-lt"/>
                <a:ea typeface="+mn-ea"/>
                <a:cs typeface="+mn-cs"/>
              </a:rPr>
              <a:t>Increase and enforce legal protections</a:t>
            </a:r>
            <a:r>
              <a:rPr lang="en-US" sz="1800" b="0" i="0" kern="1200" dirty="0">
                <a:solidFill>
                  <a:schemeClr val="bg1"/>
                </a:solidFill>
                <a:effectLst/>
                <a:latin typeface="+mn-lt"/>
                <a:ea typeface="+mn-ea"/>
                <a:cs typeface="+mn-cs"/>
              </a:rPr>
              <a:t> for people who use/have used drugs and/or have HIV/AIDS </a:t>
            </a:r>
          </a:p>
          <a:p>
            <a:pPr algn="l"/>
            <a:endParaRPr lang="en-US" sz="1800" dirty="0">
              <a:solidFill>
                <a:schemeClr val="bg1"/>
              </a:solidFill>
            </a:endParaRPr>
          </a:p>
        </p:txBody>
      </p:sp>
    </p:spTree>
    <p:extLst>
      <p:ext uri="{BB962C8B-B14F-4D97-AF65-F5344CB8AC3E}">
        <p14:creationId xmlns:p14="http://schemas.microsoft.com/office/powerpoint/2010/main" val="42080664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ree Legal NY Servic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8A99F-0C16-A440-B6EF-1BB476F306B0}"/>
              </a:ext>
            </a:extLst>
          </p:cNvPr>
          <p:cNvPicPr>
            <a:picLocks noChangeAspect="1"/>
          </p:cNvPicPr>
          <p:nvPr userDrawn="1"/>
        </p:nvPicPr>
        <p:blipFill>
          <a:blip r:embed="rId2"/>
          <a:stretch>
            <a:fillRect/>
          </a:stretch>
        </p:blipFill>
        <p:spPr>
          <a:xfrm>
            <a:off x="-172861" y="5863959"/>
            <a:ext cx="3893037" cy="1325563"/>
          </a:xfrm>
          <a:prstGeom prst="rect">
            <a:avLst/>
          </a:prstGeom>
        </p:spPr>
      </p:pic>
      <p:sp>
        <p:nvSpPr>
          <p:cNvPr id="9" name="Title 1">
            <a:extLst>
              <a:ext uri="{FF2B5EF4-FFF2-40B4-BE49-F238E27FC236}">
                <a16:creationId xmlns:a16="http://schemas.microsoft.com/office/drawing/2014/main" id="{A402D3E2-197B-8943-AA96-021553F4D706}"/>
              </a:ext>
            </a:extLst>
          </p:cNvPr>
          <p:cNvSpPr txBox="1">
            <a:spLocks/>
          </p:cNvSpPr>
          <p:nvPr userDrawn="1"/>
        </p:nvSpPr>
        <p:spPr>
          <a:xfrm>
            <a:off x="754601" y="274560"/>
            <a:ext cx="10682797" cy="8993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bg2"/>
                </a:solidFill>
                <a:latin typeface="+mj-lt"/>
                <a:ea typeface="+mj-ea"/>
                <a:cs typeface="+mj-cs"/>
              </a:defRPr>
            </a:lvl1pPr>
          </a:lstStyle>
          <a:p>
            <a:r>
              <a:rPr lang="en-US" sz="5000" b="1" dirty="0"/>
              <a:t>Free Legal Services in New York</a:t>
            </a:r>
          </a:p>
        </p:txBody>
      </p:sp>
      <p:sp>
        <p:nvSpPr>
          <p:cNvPr id="2" name="Rectangle 1">
            <a:extLst>
              <a:ext uri="{FF2B5EF4-FFF2-40B4-BE49-F238E27FC236}">
                <a16:creationId xmlns:a16="http://schemas.microsoft.com/office/drawing/2014/main" id="{84D1B461-AC28-674E-8CA7-98DE7A0C1123}"/>
              </a:ext>
            </a:extLst>
          </p:cNvPr>
          <p:cNvSpPr/>
          <p:nvPr userDrawn="1"/>
        </p:nvSpPr>
        <p:spPr>
          <a:xfrm>
            <a:off x="529280" y="1385651"/>
            <a:ext cx="11133437" cy="4832092"/>
          </a:xfrm>
          <a:prstGeom prst="rect">
            <a:avLst/>
          </a:prstGeom>
        </p:spPr>
        <p:txBody>
          <a:bodyPr wrap="square">
            <a:spAutoFit/>
          </a:bodyPr>
          <a:lstStyle/>
          <a:p>
            <a:pPr marL="457200" indent="-457200" algn="l">
              <a:buFont typeface="Arial" panose="020B0604020202020204" pitchFamily="34" charset="0"/>
              <a:buChar char="•"/>
            </a:pPr>
            <a:r>
              <a:rPr lang="en-US" sz="2800" b="1" u="none" dirty="0">
                <a:solidFill>
                  <a:schemeClr val="bg1"/>
                </a:solidFill>
              </a:rPr>
              <a:t>Conviction Record Barriers: </a:t>
            </a:r>
            <a:r>
              <a:rPr lang="en-US" sz="2800" b="0" u="none" dirty="0">
                <a:solidFill>
                  <a:schemeClr val="bg1"/>
                </a:solidFill>
              </a:rPr>
              <a:t>Criminal record review, employment, licensing, housing </a:t>
            </a:r>
          </a:p>
          <a:p>
            <a:pPr marL="457200" indent="-457200" algn="l">
              <a:buFont typeface="Arial" panose="020B0604020202020204" pitchFamily="34" charset="0"/>
              <a:buChar char="•"/>
            </a:pPr>
            <a:r>
              <a:rPr lang="en-US" sz="2800" b="1" u="none" dirty="0">
                <a:solidFill>
                  <a:schemeClr val="bg1"/>
                </a:solidFill>
              </a:rPr>
              <a:t>HIV:</a:t>
            </a:r>
            <a:r>
              <a:rPr lang="en-US" sz="2800" b="0" u="none" dirty="0">
                <a:solidFill>
                  <a:schemeClr val="bg1"/>
                </a:solidFill>
              </a:rPr>
              <a:t> Privacy, discrimination, and more</a:t>
            </a:r>
          </a:p>
          <a:p>
            <a:pPr marL="457200" indent="-457200" algn="l">
              <a:buFont typeface="Arial" panose="020B0604020202020204" pitchFamily="34" charset="0"/>
              <a:buChar char="•"/>
            </a:pPr>
            <a:r>
              <a:rPr lang="en-US" sz="2800" b="1" u="none" dirty="0">
                <a:solidFill>
                  <a:schemeClr val="bg1"/>
                </a:solidFill>
              </a:rPr>
              <a:t>Substance Use Disorders: </a:t>
            </a:r>
            <a:r>
              <a:rPr lang="en-US" sz="2800" b="0" u="none" dirty="0">
                <a:solidFill>
                  <a:schemeClr val="bg1"/>
                </a:solidFill>
              </a:rPr>
              <a:t>Discrimination, privacy, insurance access</a:t>
            </a:r>
          </a:p>
          <a:p>
            <a:pPr marL="0" indent="0" algn="l">
              <a:buFont typeface="Arial" panose="020B0604020202020204" pitchFamily="34" charset="0"/>
              <a:buNone/>
            </a:pPr>
            <a:endParaRPr lang="en-US" sz="2800" dirty="0">
              <a:solidFill>
                <a:schemeClr val="bg1"/>
              </a:solidFill>
            </a:endParaRPr>
          </a:p>
          <a:p>
            <a:pPr marL="457200" indent="-457200" algn="l">
              <a:buFont typeface="Arial" panose="020B0604020202020204" pitchFamily="34" charset="0"/>
              <a:buChar char="•"/>
            </a:pPr>
            <a:r>
              <a:rPr lang="en-US" sz="2800" dirty="0">
                <a:solidFill>
                  <a:schemeClr val="bg1"/>
                </a:solidFill>
              </a:rPr>
              <a:t>For individuals, service providers, and attorneys</a:t>
            </a:r>
          </a:p>
          <a:p>
            <a:pPr marL="457200" indent="-457200" algn="l">
              <a:buFont typeface="Arial" panose="020B0604020202020204" pitchFamily="34" charset="0"/>
              <a:buChar char="•"/>
            </a:pPr>
            <a:r>
              <a:rPr lang="en-US" sz="2800" dirty="0">
                <a:solidFill>
                  <a:schemeClr val="bg1"/>
                </a:solidFill>
              </a:rPr>
              <a:t>Onsite or remote workshops and trainings</a:t>
            </a:r>
          </a:p>
          <a:p>
            <a:pPr marL="457200" indent="-457200" algn="l">
              <a:buFont typeface="Arial" panose="020B0604020202020204" pitchFamily="34" charset="0"/>
              <a:buChar char="•"/>
            </a:pPr>
            <a:r>
              <a:rPr lang="en-US" sz="2800" dirty="0">
                <a:solidFill>
                  <a:schemeClr val="bg1"/>
                </a:solidFill>
              </a:rPr>
              <a:t>Call 212-243-1313 </a:t>
            </a:r>
          </a:p>
          <a:p>
            <a:pPr marL="457200" indent="-457200" algn="l">
              <a:buFont typeface="Arial" panose="020B0604020202020204" pitchFamily="34" charset="0"/>
              <a:buChar char="•"/>
            </a:pPr>
            <a:r>
              <a:rPr lang="en-US" sz="2800" dirty="0">
                <a:solidFill>
                  <a:schemeClr val="bg1"/>
                </a:solidFill>
              </a:rPr>
              <a:t>Share our </a:t>
            </a:r>
            <a:r>
              <a:rPr lang="en-US" sz="2800" b="1" dirty="0">
                <a:solidFill>
                  <a:schemeClr val="accent1"/>
                </a:solidFill>
                <a:hlinkClick r:id="rId3">
                  <a:extLst>
                    <a:ext uri="{A12FA001-AC4F-418D-AE19-62706E023703}">
                      <ahyp:hlinkClr xmlns:ahyp="http://schemas.microsoft.com/office/drawing/2018/hyperlinkcolor" val="tx"/>
                    </a:ext>
                  </a:extLst>
                </a:hlinkClick>
              </a:rPr>
              <a:t>flyer</a:t>
            </a:r>
            <a:r>
              <a:rPr lang="en-US" sz="2800" b="1" dirty="0">
                <a:solidFill>
                  <a:schemeClr val="accent1"/>
                </a:solidFill>
              </a:rPr>
              <a:t> </a:t>
            </a:r>
            <a:endParaRPr lang="en-US" sz="2800" dirty="0">
              <a:solidFill>
                <a:schemeClr val="accent1"/>
              </a:solidFill>
            </a:endParaRPr>
          </a:p>
          <a:p>
            <a:pPr algn="l"/>
            <a:endParaRPr lang="en-US" sz="2800" dirty="0">
              <a:solidFill>
                <a:schemeClr val="bg1"/>
              </a:solidFill>
            </a:endParaRPr>
          </a:p>
        </p:txBody>
      </p:sp>
    </p:spTree>
    <p:extLst>
      <p:ext uri="{BB962C8B-B14F-4D97-AF65-F5344CB8AC3E}">
        <p14:creationId xmlns:p14="http://schemas.microsoft.com/office/powerpoint/2010/main" val="29300151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RN CLS relat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8A99F-0C16-A440-B6EF-1BB476F306B0}"/>
              </a:ext>
            </a:extLst>
          </p:cNvPr>
          <p:cNvPicPr>
            <a:picLocks noChangeAspect="1"/>
          </p:cNvPicPr>
          <p:nvPr userDrawn="1"/>
        </p:nvPicPr>
        <p:blipFill>
          <a:blip r:embed="rId2"/>
          <a:stretch>
            <a:fillRect/>
          </a:stretch>
        </p:blipFill>
        <p:spPr>
          <a:xfrm>
            <a:off x="-172861" y="5863959"/>
            <a:ext cx="3893037" cy="1325563"/>
          </a:xfrm>
          <a:prstGeom prst="rect">
            <a:avLst/>
          </a:prstGeom>
        </p:spPr>
      </p:pic>
      <p:sp>
        <p:nvSpPr>
          <p:cNvPr id="9" name="Title 1">
            <a:extLst>
              <a:ext uri="{FF2B5EF4-FFF2-40B4-BE49-F238E27FC236}">
                <a16:creationId xmlns:a16="http://schemas.microsoft.com/office/drawing/2014/main" id="{A402D3E2-197B-8943-AA96-021553F4D706}"/>
              </a:ext>
            </a:extLst>
          </p:cNvPr>
          <p:cNvSpPr txBox="1">
            <a:spLocks/>
          </p:cNvSpPr>
          <p:nvPr userDrawn="1"/>
        </p:nvSpPr>
        <p:spPr>
          <a:xfrm>
            <a:off x="1122734" y="290809"/>
            <a:ext cx="10682797" cy="899332"/>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5400" kern="1200">
                <a:solidFill>
                  <a:schemeClr val="bg2"/>
                </a:solidFill>
                <a:latin typeface="+mj-lt"/>
                <a:ea typeface="+mj-ea"/>
                <a:cs typeface="+mj-cs"/>
              </a:defRPr>
            </a:lvl1pPr>
          </a:lstStyle>
          <a:p>
            <a:r>
              <a:rPr lang="en-US" sz="5400" b="1" dirty="0">
                <a:solidFill>
                  <a:schemeClr val="bg2"/>
                </a:solidFill>
              </a:rPr>
              <a:t>Working with the </a:t>
            </a:r>
            <a:r>
              <a:rPr lang="en-US" sz="5400" b="1" dirty="0">
                <a:solidFill>
                  <a:schemeClr val="accent1"/>
                </a:solidFill>
              </a:rPr>
              <a:t>O</a:t>
            </a:r>
            <a:r>
              <a:rPr lang="en-US" sz="5400" b="1" dirty="0">
                <a:solidFill>
                  <a:schemeClr val="bg2"/>
                </a:solidFill>
              </a:rPr>
              <a:t>pioid </a:t>
            </a:r>
            <a:r>
              <a:rPr lang="en-US" sz="5400" b="1" dirty="0">
                <a:solidFill>
                  <a:schemeClr val="accent1"/>
                </a:solidFill>
              </a:rPr>
              <a:t>R</a:t>
            </a:r>
            <a:r>
              <a:rPr lang="en-US" sz="5400" b="1" dirty="0">
                <a:solidFill>
                  <a:schemeClr val="bg2"/>
                </a:solidFill>
              </a:rPr>
              <a:t>esponse </a:t>
            </a:r>
            <a:r>
              <a:rPr lang="en-US" sz="5400" b="1" dirty="0">
                <a:solidFill>
                  <a:schemeClr val="accent1"/>
                </a:solidFill>
              </a:rPr>
              <a:t>N</a:t>
            </a:r>
            <a:r>
              <a:rPr lang="en-US" sz="5400" b="1" dirty="0">
                <a:solidFill>
                  <a:schemeClr val="bg2"/>
                </a:solidFill>
              </a:rPr>
              <a:t>etwork</a:t>
            </a:r>
            <a:endParaRPr lang="en-US" sz="5400" dirty="0">
              <a:solidFill>
                <a:schemeClr val="bg2"/>
              </a:solidFill>
            </a:endParaRPr>
          </a:p>
        </p:txBody>
      </p:sp>
      <p:sp>
        <p:nvSpPr>
          <p:cNvPr id="2" name="Rectangle 1">
            <a:extLst>
              <a:ext uri="{FF2B5EF4-FFF2-40B4-BE49-F238E27FC236}">
                <a16:creationId xmlns:a16="http://schemas.microsoft.com/office/drawing/2014/main" id="{84D1B461-AC28-674E-8CA7-98DE7A0C1123}"/>
              </a:ext>
            </a:extLst>
          </p:cNvPr>
          <p:cNvSpPr/>
          <p:nvPr userDrawn="1"/>
        </p:nvSpPr>
        <p:spPr>
          <a:xfrm>
            <a:off x="529281" y="1390130"/>
            <a:ext cx="11133437" cy="4801314"/>
          </a:xfrm>
          <a:prstGeom prst="rect">
            <a:avLst/>
          </a:prstGeom>
        </p:spPr>
        <p:txBody>
          <a:bodyPr wrap="square">
            <a:spAutoFit/>
          </a:bodyPr>
          <a:lstStyle/>
          <a:p>
            <a:pPr>
              <a:spcBef>
                <a:spcPts val="0"/>
              </a:spcBef>
              <a:spcAft>
                <a:spcPts val="1200"/>
              </a:spcAft>
              <a:defRPr/>
            </a:pPr>
            <a:r>
              <a:rPr lang="en-US" sz="1800" b="0" dirty="0">
                <a:solidFill>
                  <a:schemeClr val="bg1"/>
                </a:solidFill>
              </a:rPr>
              <a:t>The SAMHSA-funded ORN assists states, organizations, and individuals by providing the resources and technical assistance (TA) needed locally to address the escalation of opioid, stimulant, and all substance use disorder. No cost </a:t>
            </a:r>
            <a:r>
              <a:rPr lang="en-US" sz="1800" dirty="0">
                <a:solidFill>
                  <a:schemeClr val="bg1"/>
                </a:solidFill>
              </a:rPr>
              <a:t>TA, education, and training provided by local, experienced consultants in prevention, treatment, and recovery is available by request to help communities in need. Each state/territory has a designated team, led by a regional Technology Transfer Specialist, who is expert in implementing evidence-based practices.  </a:t>
            </a:r>
          </a:p>
          <a:p>
            <a:pPr algn="l">
              <a:spcAft>
                <a:spcPts val="600"/>
              </a:spcAft>
              <a:defRPr/>
            </a:pPr>
            <a:r>
              <a:rPr lang="en-US" sz="2400" b="0" dirty="0">
                <a:solidFill>
                  <a:schemeClr val="accent1"/>
                </a:solidFill>
              </a:rPr>
              <a:t>If you have questions, or would like to submit a technical assistance request:</a:t>
            </a:r>
          </a:p>
          <a:p>
            <a:pPr marL="285750" indent="-285750" algn="l">
              <a:spcAft>
                <a:spcPts val="600"/>
              </a:spcAft>
              <a:buFont typeface="Arial" panose="020B0604020202020204" pitchFamily="34" charset="0"/>
              <a:buChar char="•"/>
              <a:defRPr/>
            </a:pPr>
            <a:r>
              <a:rPr lang="en-US" sz="2000" b="1" i="1" dirty="0">
                <a:solidFill>
                  <a:schemeClr val="accent1"/>
                </a:solidFill>
              </a:rPr>
              <a:t>Visit </a:t>
            </a:r>
            <a:r>
              <a:rPr lang="en-US" sz="2000" b="1" i="1" dirty="0">
                <a:solidFill>
                  <a:schemeClr val="accent1"/>
                </a:solidFill>
                <a:hlinkClick r:id="rId3"/>
              </a:rPr>
              <a:t>www.OpioidResponseNetwork.org</a:t>
            </a:r>
            <a:endParaRPr lang="en-US" sz="2000" b="1" i="1" dirty="0">
              <a:solidFill>
                <a:schemeClr val="accent1"/>
              </a:solidFill>
            </a:endParaRPr>
          </a:p>
          <a:p>
            <a:pPr marL="285750" indent="-285750" algn="l">
              <a:spcAft>
                <a:spcPts val="600"/>
              </a:spcAft>
              <a:buFont typeface="Arial" panose="020B0604020202020204" pitchFamily="34" charset="0"/>
              <a:buChar char="•"/>
              <a:defRPr/>
            </a:pPr>
            <a:r>
              <a:rPr lang="en-US" sz="2000" b="1" i="1" dirty="0">
                <a:solidFill>
                  <a:schemeClr val="accent1"/>
                </a:solidFill>
              </a:rPr>
              <a:t>Email </a:t>
            </a:r>
            <a:r>
              <a:rPr lang="en-US" sz="2000" b="1" i="1" dirty="0">
                <a:solidFill>
                  <a:schemeClr val="accent1"/>
                </a:solidFill>
                <a:hlinkClick r:id="rId4"/>
              </a:rPr>
              <a:t>orn@aaap.org</a:t>
            </a:r>
            <a:endParaRPr lang="en-US" sz="2000" b="1" i="1" dirty="0">
              <a:solidFill>
                <a:schemeClr val="accent1"/>
              </a:solidFill>
            </a:endParaRPr>
          </a:p>
          <a:p>
            <a:pPr marL="285750" indent="-285750" algn="l">
              <a:spcAft>
                <a:spcPts val="600"/>
              </a:spcAft>
              <a:buFont typeface="Arial" panose="020B0604020202020204" pitchFamily="34" charset="0"/>
              <a:buChar char="•"/>
              <a:defRPr/>
            </a:pPr>
            <a:r>
              <a:rPr lang="en-US" sz="2000" b="1" i="1" dirty="0">
                <a:solidFill>
                  <a:schemeClr val="accent1"/>
                </a:solidFill>
              </a:rPr>
              <a:t>Call (401) 270-5900</a:t>
            </a:r>
            <a:br>
              <a:rPr lang="en-US" sz="2400" b="1" i="1" dirty="0">
                <a:solidFill>
                  <a:schemeClr val="accent1"/>
                </a:solidFill>
              </a:rPr>
            </a:br>
            <a:endParaRPr lang="en-US" sz="2000" b="1" i="1" dirty="0">
              <a:solidFill>
                <a:schemeClr val="accent1"/>
              </a:solidFill>
            </a:endParaRPr>
          </a:p>
          <a:p>
            <a:pPr marL="0" indent="0" algn="ctr">
              <a:spcAft>
                <a:spcPts val="600"/>
              </a:spcAft>
              <a:buFont typeface="Arial" panose="020B0604020202020204" pitchFamily="34" charset="0"/>
              <a:buNone/>
              <a:defRPr/>
            </a:pPr>
            <a:r>
              <a:rPr lang="en-US" sz="1600" b="0" i="1" dirty="0">
                <a:solidFill>
                  <a:schemeClr val="bg1"/>
                </a:solidFill>
              </a:rPr>
              <a:t>Funding for this initiative was made possible (in part) by grant no. 1H79TI085588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enforcement by the US Government.</a:t>
            </a:r>
          </a:p>
        </p:txBody>
      </p:sp>
      <p:pic>
        <p:nvPicPr>
          <p:cNvPr id="4" name="Picture 3" descr="Shape&#10;&#10;Description automatically generated with low confidence">
            <a:extLst>
              <a:ext uri="{FF2B5EF4-FFF2-40B4-BE49-F238E27FC236}">
                <a16:creationId xmlns:a16="http://schemas.microsoft.com/office/drawing/2014/main" id="{6E810154-6C03-A5EC-EFE0-697349A2E30E}"/>
              </a:ext>
            </a:extLst>
          </p:cNvPr>
          <p:cNvPicPr>
            <a:picLocks noChangeAspect="1"/>
          </p:cNvPicPr>
          <p:nvPr userDrawn="1"/>
        </p:nvPicPr>
        <p:blipFill>
          <a:blip r:embed="rId5"/>
          <a:stretch>
            <a:fillRect/>
          </a:stretch>
        </p:blipFill>
        <p:spPr>
          <a:xfrm>
            <a:off x="193242" y="179119"/>
            <a:ext cx="1122713" cy="1122713"/>
          </a:xfrm>
          <a:prstGeom prst="rect">
            <a:avLst/>
          </a:prstGeom>
        </p:spPr>
      </p:pic>
    </p:spTree>
    <p:extLst>
      <p:ext uri="{BB962C8B-B14F-4D97-AF65-F5344CB8AC3E}">
        <p14:creationId xmlns:p14="http://schemas.microsoft.com/office/powerpoint/2010/main" val="42182321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RN care in community, parity, and crisis respon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8A99F-0C16-A440-B6EF-1BB476F306B0}"/>
              </a:ext>
            </a:extLst>
          </p:cNvPr>
          <p:cNvPicPr>
            <a:picLocks noChangeAspect="1"/>
          </p:cNvPicPr>
          <p:nvPr userDrawn="1"/>
        </p:nvPicPr>
        <p:blipFill>
          <a:blip r:embed="rId2"/>
          <a:stretch>
            <a:fillRect/>
          </a:stretch>
        </p:blipFill>
        <p:spPr>
          <a:xfrm>
            <a:off x="-172861" y="5863959"/>
            <a:ext cx="3893037" cy="1325563"/>
          </a:xfrm>
          <a:prstGeom prst="rect">
            <a:avLst/>
          </a:prstGeom>
        </p:spPr>
      </p:pic>
      <p:sp>
        <p:nvSpPr>
          <p:cNvPr id="9" name="Title 1">
            <a:extLst>
              <a:ext uri="{FF2B5EF4-FFF2-40B4-BE49-F238E27FC236}">
                <a16:creationId xmlns:a16="http://schemas.microsoft.com/office/drawing/2014/main" id="{A402D3E2-197B-8943-AA96-021553F4D706}"/>
              </a:ext>
            </a:extLst>
          </p:cNvPr>
          <p:cNvSpPr txBox="1">
            <a:spLocks/>
          </p:cNvSpPr>
          <p:nvPr userDrawn="1"/>
        </p:nvSpPr>
        <p:spPr>
          <a:xfrm>
            <a:off x="1122734" y="290809"/>
            <a:ext cx="10682797" cy="899332"/>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5400" kern="1200">
                <a:solidFill>
                  <a:schemeClr val="bg2"/>
                </a:solidFill>
                <a:latin typeface="+mj-lt"/>
                <a:ea typeface="+mj-ea"/>
                <a:cs typeface="+mj-cs"/>
              </a:defRPr>
            </a:lvl1pPr>
          </a:lstStyle>
          <a:p>
            <a:r>
              <a:rPr lang="en-US" sz="5400" b="1" dirty="0">
                <a:solidFill>
                  <a:schemeClr val="bg2"/>
                </a:solidFill>
              </a:rPr>
              <a:t>Working with the </a:t>
            </a:r>
            <a:r>
              <a:rPr lang="en-US" sz="5400" b="1" dirty="0">
                <a:solidFill>
                  <a:schemeClr val="accent1"/>
                </a:solidFill>
              </a:rPr>
              <a:t>O</a:t>
            </a:r>
            <a:r>
              <a:rPr lang="en-US" sz="5400" b="1" dirty="0">
                <a:solidFill>
                  <a:schemeClr val="bg2"/>
                </a:solidFill>
              </a:rPr>
              <a:t>pioid </a:t>
            </a:r>
            <a:r>
              <a:rPr lang="en-US" sz="5400" b="1" dirty="0">
                <a:solidFill>
                  <a:schemeClr val="accent1"/>
                </a:solidFill>
              </a:rPr>
              <a:t>R</a:t>
            </a:r>
            <a:r>
              <a:rPr lang="en-US" sz="5400" b="1" dirty="0">
                <a:solidFill>
                  <a:schemeClr val="bg2"/>
                </a:solidFill>
              </a:rPr>
              <a:t>esponse </a:t>
            </a:r>
            <a:r>
              <a:rPr lang="en-US" sz="5400" b="1" dirty="0">
                <a:solidFill>
                  <a:schemeClr val="accent1"/>
                </a:solidFill>
              </a:rPr>
              <a:t>N</a:t>
            </a:r>
            <a:r>
              <a:rPr lang="en-US" sz="5400" b="1" dirty="0">
                <a:solidFill>
                  <a:schemeClr val="bg2"/>
                </a:solidFill>
              </a:rPr>
              <a:t>etwork</a:t>
            </a:r>
            <a:endParaRPr lang="en-US" sz="5400" dirty="0">
              <a:solidFill>
                <a:schemeClr val="bg2"/>
              </a:solidFill>
            </a:endParaRPr>
          </a:p>
        </p:txBody>
      </p:sp>
      <p:sp>
        <p:nvSpPr>
          <p:cNvPr id="2" name="Rectangle 1">
            <a:extLst>
              <a:ext uri="{FF2B5EF4-FFF2-40B4-BE49-F238E27FC236}">
                <a16:creationId xmlns:a16="http://schemas.microsoft.com/office/drawing/2014/main" id="{84D1B461-AC28-674E-8CA7-98DE7A0C1123}"/>
              </a:ext>
            </a:extLst>
          </p:cNvPr>
          <p:cNvSpPr/>
          <p:nvPr userDrawn="1"/>
        </p:nvSpPr>
        <p:spPr>
          <a:xfrm>
            <a:off x="529281" y="1390130"/>
            <a:ext cx="11133437" cy="4801314"/>
          </a:xfrm>
          <a:prstGeom prst="rect">
            <a:avLst/>
          </a:prstGeom>
        </p:spPr>
        <p:txBody>
          <a:bodyPr wrap="square">
            <a:spAutoFit/>
          </a:bodyPr>
          <a:lstStyle/>
          <a:p>
            <a:pPr>
              <a:spcBef>
                <a:spcPts val="0"/>
              </a:spcBef>
              <a:spcAft>
                <a:spcPts val="1200"/>
              </a:spcAft>
              <a:defRPr/>
            </a:pPr>
            <a:r>
              <a:rPr lang="en-US" sz="1800" b="0" dirty="0">
                <a:solidFill>
                  <a:schemeClr val="bg1"/>
                </a:solidFill>
              </a:rPr>
              <a:t>The SAMHSA-funded ORN assists states, organizations, and individuals by providing the resources and technical assistance (TA) needed locally to address the escalation of opioid, stimulant, and all substance use disorder. No cost </a:t>
            </a:r>
            <a:r>
              <a:rPr lang="en-US" sz="1800" dirty="0">
                <a:solidFill>
                  <a:schemeClr val="bg1"/>
                </a:solidFill>
              </a:rPr>
              <a:t>TA, education, and training provided by local, experienced consultants in prevention, treatment, and recovery is available by request to help communities in need. Each state/territory has a designated team, led by a regional Technology Transfer Specialist, who is expert in implementing evidence-based practices.  </a:t>
            </a:r>
          </a:p>
          <a:p>
            <a:pPr algn="l">
              <a:spcAft>
                <a:spcPts val="600"/>
              </a:spcAft>
              <a:defRPr/>
            </a:pPr>
            <a:r>
              <a:rPr lang="en-US" sz="2400" b="0" dirty="0">
                <a:solidFill>
                  <a:schemeClr val="accent1"/>
                </a:solidFill>
              </a:rPr>
              <a:t>If you have questions, or would like to submit a technical assistance request:</a:t>
            </a:r>
          </a:p>
          <a:p>
            <a:pPr marL="285750" indent="-285750" algn="l">
              <a:spcAft>
                <a:spcPts val="600"/>
              </a:spcAft>
              <a:buFont typeface="Arial" panose="020B0604020202020204" pitchFamily="34" charset="0"/>
              <a:buChar char="•"/>
              <a:defRPr/>
            </a:pPr>
            <a:r>
              <a:rPr lang="en-US" sz="2000" b="1" i="1" dirty="0">
                <a:solidFill>
                  <a:schemeClr val="accent1"/>
                </a:solidFill>
              </a:rPr>
              <a:t>Visit </a:t>
            </a:r>
            <a:r>
              <a:rPr lang="en-US" sz="2000" b="1" i="1" dirty="0">
                <a:solidFill>
                  <a:schemeClr val="accent1"/>
                </a:solidFill>
                <a:hlinkClick r:id="rId3"/>
              </a:rPr>
              <a:t>www.OpioidResponseNetwork.org</a:t>
            </a:r>
            <a:endParaRPr lang="en-US" sz="2000" b="1" i="1" dirty="0">
              <a:solidFill>
                <a:schemeClr val="accent1"/>
              </a:solidFill>
            </a:endParaRPr>
          </a:p>
          <a:p>
            <a:pPr marL="285750" indent="-285750" algn="l">
              <a:spcAft>
                <a:spcPts val="600"/>
              </a:spcAft>
              <a:buFont typeface="Arial" panose="020B0604020202020204" pitchFamily="34" charset="0"/>
              <a:buChar char="•"/>
              <a:defRPr/>
            </a:pPr>
            <a:r>
              <a:rPr lang="en-US" sz="2000" b="1" i="1" dirty="0">
                <a:solidFill>
                  <a:schemeClr val="accent1"/>
                </a:solidFill>
              </a:rPr>
              <a:t>Email </a:t>
            </a:r>
            <a:r>
              <a:rPr lang="en-US" sz="2000" b="1" i="1" dirty="0">
                <a:solidFill>
                  <a:schemeClr val="accent1"/>
                </a:solidFill>
                <a:hlinkClick r:id="rId4"/>
              </a:rPr>
              <a:t>orn@aaap.org</a:t>
            </a:r>
            <a:endParaRPr lang="en-US" sz="2000" b="1" i="1" dirty="0">
              <a:solidFill>
                <a:schemeClr val="accent1"/>
              </a:solidFill>
            </a:endParaRPr>
          </a:p>
          <a:p>
            <a:pPr marL="285750" indent="-285750" algn="l">
              <a:spcAft>
                <a:spcPts val="600"/>
              </a:spcAft>
              <a:buFont typeface="Arial" panose="020B0604020202020204" pitchFamily="34" charset="0"/>
              <a:buChar char="•"/>
              <a:defRPr/>
            </a:pPr>
            <a:r>
              <a:rPr lang="en-US" sz="2000" b="1" i="1" dirty="0">
                <a:solidFill>
                  <a:schemeClr val="accent1"/>
                </a:solidFill>
              </a:rPr>
              <a:t>Call (401) 270-5900</a:t>
            </a:r>
            <a:br>
              <a:rPr lang="en-US" sz="2400" b="1" i="1" dirty="0">
                <a:solidFill>
                  <a:schemeClr val="accent1"/>
                </a:solidFill>
              </a:rPr>
            </a:br>
            <a:endParaRPr lang="en-US" sz="2000" b="1" i="1" dirty="0">
              <a:solidFill>
                <a:schemeClr val="accent1"/>
              </a:solidFill>
            </a:endParaRPr>
          </a:p>
          <a:p>
            <a:pPr marL="0" marR="0" indent="0" algn="ctr"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0" i="1" kern="1200" dirty="0">
                <a:solidFill>
                  <a:schemeClr val="bg1"/>
                </a:solidFill>
                <a:latin typeface="+mn-lt"/>
                <a:ea typeface="+mn-ea"/>
                <a:cs typeface="+mn-cs"/>
              </a:rPr>
              <a:t>Funding for this initiative was made possible (in part) by grant no. 1H79TI083343-NCE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p>
        </p:txBody>
      </p:sp>
      <p:pic>
        <p:nvPicPr>
          <p:cNvPr id="4" name="Picture 3" descr="Shape&#10;&#10;Description automatically generated with low confidence">
            <a:extLst>
              <a:ext uri="{FF2B5EF4-FFF2-40B4-BE49-F238E27FC236}">
                <a16:creationId xmlns:a16="http://schemas.microsoft.com/office/drawing/2014/main" id="{6E810154-6C03-A5EC-EFE0-697349A2E30E}"/>
              </a:ext>
            </a:extLst>
          </p:cNvPr>
          <p:cNvPicPr>
            <a:picLocks noChangeAspect="1"/>
          </p:cNvPicPr>
          <p:nvPr userDrawn="1"/>
        </p:nvPicPr>
        <p:blipFill>
          <a:blip r:embed="rId5"/>
          <a:stretch>
            <a:fillRect/>
          </a:stretch>
        </p:blipFill>
        <p:spPr>
          <a:xfrm>
            <a:off x="193242" y="179119"/>
            <a:ext cx="1122713" cy="1122713"/>
          </a:xfrm>
          <a:prstGeom prst="rect">
            <a:avLst/>
          </a:prstGeom>
        </p:spPr>
      </p:pic>
    </p:spTree>
    <p:extLst>
      <p:ext uri="{BB962C8B-B14F-4D97-AF65-F5344CB8AC3E}">
        <p14:creationId xmlns:p14="http://schemas.microsoft.com/office/powerpoint/2010/main" val="19858664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HAMP">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8A99F-0C16-A440-B6EF-1BB476F306B0}"/>
              </a:ext>
            </a:extLst>
          </p:cNvPr>
          <p:cNvPicPr>
            <a:picLocks noChangeAspect="1"/>
          </p:cNvPicPr>
          <p:nvPr userDrawn="1"/>
        </p:nvPicPr>
        <p:blipFill>
          <a:blip r:embed="rId2"/>
          <a:stretch>
            <a:fillRect/>
          </a:stretch>
        </p:blipFill>
        <p:spPr>
          <a:xfrm>
            <a:off x="-172861" y="5863959"/>
            <a:ext cx="3893037" cy="1325563"/>
          </a:xfrm>
          <a:prstGeom prst="rect">
            <a:avLst/>
          </a:prstGeom>
        </p:spPr>
      </p:pic>
      <p:sp>
        <p:nvSpPr>
          <p:cNvPr id="9" name="Title 1">
            <a:extLst>
              <a:ext uri="{FF2B5EF4-FFF2-40B4-BE49-F238E27FC236}">
                <a16:creationId xmlns:a16="http://schemas.microsoft.com/office/drawing/2014/main" id="{A402D3E2-197B-8943-AA96-021553F4D706}"/>
              </a:ext>
            </a:extLst>
          </p:cNvPr>
          <p:cNvSpPr txBox="1">
            <a:spLocks/>
          </p:cNvSpPr>
          <p:nvPr userDrawn="1"/>
        </p:nvSpPr>
        <p:spPr>
          <a:xfrm>
            <a:off x="754599" y="55092"/>
            <a:ext cx="10682797" cy="1529526"/>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5400" kern="1200">
                <a:solidFill>
                  <a:schemeClr val="bg2"/>
                </a:solidFill>
                <a:latin typeface="+mj-lt"/>
                <a:ea typeface="+mj-ea"/>
                <a:cs typeface="+mj-cs"/>
              </a:defRPr>
            </a:lvl1pPr>
          </a:lstStyle>
          <a:p>
            <a:r>
              <a:rPr lang="en-US" sz="5400" b="1" dirty="0">
                <a:solidFill>
                  <a:schemeClr val="accent1"/>
                </a:solidFill>
              </a:rPr>
              <a:t>C</a:t>
            </a:r>
            <a:r>
              <a:rPr lang="en-US" sz="5400" dirty="0">
                <a:solidFill>
                  <a:schemeClr val="bg2"/>
                </a:solidFill>
              </a:rPr>
              <a:t>ommunity </a:t>
            </a:r>
            <a:r>
              <a:rPr lang="en-US" sz="5400" b="1" dirty="0">
                <a:solidFill>
                  <a:schemeClr val="accent1"/>
                </a:solidFill>
              </a:rPr>
              <a:t>H</a:t>
            </a:r>
            <a:r>
              <a:rPr lang="en-US" sz="5400" dirty="0">
                <a:solidFill>
                  <a:schemeClr val="bg2"/>
                </a:solidFill>
              </a:rPr>
              <a:t>ealth </a:t>
            </a:r>
            <a:r>
              <a:rPr lang="en-US" sz="5400" b="0" dirty="0">
                <a:solidFill>
                  <a:schemeClr val="bg2"/>
                </a:solidFill>
              </a:rPr>
              <a:t>A</a:t>
            </a:r>
            <a:r>
              <a:rPr lang="en-US" sz="5400" dirty="0">
                <a:solidFill>
                  <a:schemeClr val="bg2"/>
                </a:solidFill>
              </a:rPr>
              <a:t>ccess to </a:t>
            </a:r>
            <a:r>
              <a:rPr lang="en-US" sz="5400" b="1" dirty="0">
                <a:solidFill>
                  <a:schemeClr val="accent1"/>
                </a:solidFill>
              </a:rPr>
              <a:t>A</a:t>
            </a:r>
            <a:r>
              <a:rPr lang="en-US" sz="5400" dirty="0">
                <a:solidFill>
                  <a:schemeClr val="bg2"/>
                </a:solidFill>
              </a:rPr>
              <a:t>ddiction and </a:t>
            </a:r>
            <a:r>
              <a:rPr lang="en-US" sz="5400" b="1" dirty="0">
                <a:solidFill>
                  <a:schemeClr val="accent1"/>
                </a:solidFill>
              </a:rPr>
              <a:t>M</a:t>
            </a:r>
            <a:r>
              <a:rPr lang="en-US" sz="5400" dirty="0">
                <a:solidFill>
                  <a:schemeClr val="bg2"/>
                </a:solidFill>
              </a:rPr>
              <a:t>ental Healthcare </a:t>
            </a:r>
            <a:r>
              <a:rPr lang="en-US" sz="5400" b="1" dirty="0">
                <a:solidFill>
                  <a:schemeClr val="accent1"/>
                </a:solidFill>
              </a:rPr>
              <a:t>P</a:t>
            </a:r>
            <a:r>
              <a:rPr lang="en-US" sz="5400" dirty="0">
                <a:solidFill>
                  <a:schemeClr val="bg2"/>
                </a:solidFill>
              </a:rPr>
              <a:t>roject (</a:t>
            </a:r>
            <a:r>
              <a:rPr lang="en-US" sz="5400" b="1" dirty="0">
                <a:solidFill>
                  <a:schemeClr val="accent1"/>
                </a:solidFill>
                <a:hlinkClick r:id="rId3">
                  <a:extLst>
                    <a:ext uri="{A12FA001-AC4F-418D-AE19-62706E023703}">
                      <ahyp:hlinkClr xmlns:ahyp="http://schemas.microsoft.com/office/drawing/2018/hyperlinkcolor" val="tx"/>
                    </a:ext>
                  </a:extLst>
                </a:hlinkClick>
              </a:rPr>
              <a:t>CHAMP</a:t>
            </a:r>
            <a:r>
              <a:rPr lang="en-US" sz="5400" dirty="0">
                <a:solidFill>
                  <a:schemeClr val="bg2"/>
                </a:solidFill>
              </a:rPr>
              <a:t>) </a:t>
            </a:r>
          </a:p>
        </p:txBody>
      </p:sp>
      <p:sp>
        <p:nvSpPr>
          <p:cNvPr id="2" name="Rectangle 1">
            <a:extLst>
              <a:ext uri="{FF2B5EF4-FFF2-40B4-BE49-F238E27FC236}">
                <a16:creationId xmlns:a16="http://schemas.microsoft.com/office/drawing/2014/main" id="{84D1B461-AC28-674E-8CA7-98DE7A0C1123}"/>
              </a:ext>
            </a:extLst>
          </p:cNvPr>
          <p:cNvSpPr/>
          <p:nvPr userDrawn="1"/>
        </p:nvSpPr>
        <p:spPr>
          <a:xfrm>
            <a:off x="529281" y="1804086"/>
            <a:ext cx="8911282" cy="3970318"/>
          </a:xfrm>
          <a:prstGeom prst="rect">
            <a:avLst/>
          </a:prstGeom>
        </p:spPr>
        <p:txBody>
          <a:bodyPr wrap="square">
            <a:spAutoFit/>
          </a:bodyPr>
          <a:lstStyle/>
          <a:p>
            <a:pPr marL="0" indent="0" algn="l">
              <a:spcBef>
                <a:spcPts val="0"/>
              </a:spcBef>
              <a:spcAft>
                <a:spcPts val="1200"/>
              </a:spcAft>
              <a:buFont typeface="Arial" panose="020B0604020202020204" pitchFamily="34" charset="0"/>
              <a:buNone/>
              <a:defRPr/>
            </a:pPr>
            <a:r>
              <a:rPr lang="en-US" sz="2400" b="1" dirty="0">
                <a:solidFill>
                  <a:schemeClr val="bg2"/>
                </a:solidFill>
              </a:rPr>
              <a:t>CHAMP</a:t>
            </a:r>
            <a:r>
              <a:rPr lang="en-US" sz="2400" dirty="0">
                <a:solidFill>
                  <a:schemeClr val="bg2"/>
                </a:solidFill>
              </a:rPr>
              <a:t> can help you:</a:t>
            </a:r>
          </a:p>
          <a:p>
            <a:pPr marL="285750" indent="-285750" algn="l">
              <a:spcBef>
                <a:spcPts val="0"/>
              </a:spcBef>
              <a:spcAft>
                <a:spcPts val="1200"/>
              </a:spcAft>
              <a:buFont typeface="Arial" panose="020B0604020202020204" pitchFamily="34" charset="0"/>
              <a:buChar char="•"/>
              <a:defRPr/>
            </a:pPr>
            <a:r>
              <a:rPr lang="en-US" sz="2000" b="1" dirty="0">
                <a:solidFill>
                  <a:schemeClr val="bg2"/>
                </a:solidFill>
              </a:rPr>
              <a:t>KNOW</a:t>
            </a:r>
            <a:r>
              <a:rPr lang="en-US" sz="2000" dirty="0">
                <a:solidFill>
                  <a:schemeClr val="bg2"/>
                </a:solidFill>
              </a:rPr>
              <a:t> your insurance rights</a:t>
            </a:r>
          </a:p>
          <a:p>
            <a:pPr marL="285750" indent="-285750" algn="l">
              <a:spcBef>
                <a:spcPts val="0"/>
              </a:spcBef>
              <a:spcAft>
                <a:spcPts val="1200"/>
              </a:spcAft>
              <a:buFont typeface="Arial" panose="020B0604020202020204" pitchFamily="34" charset="0"/>
              <a:buChar char="•"/>
              <a:defRPr/>
            </a:pPr>
            <a:r>
              <a:rPr lang="en-US" sz="2000" b="1" dirty="0">
                <a:solidFill>
                  <a:schemeClr val="bg2"/>
                </a:solidFill>
              </a:rPr>
              <a:t>FIGHT</a:t>
            </a:r>
            <a:r>
              <a:rPr lang="en-US" sz="2000" dirty="0">
                <a:solidFill>
                  <a:schemeClr val="bg2"/>
                </a:solidFill>
              </a:rPr>
              <a:t> insurance denials for mental health and addiction care</a:t>
            </a:r>
          </a:p>
          <a:p>
            <a:pPr marL="285750" indent="-285750" algn="l">
              <a:spcBef>
                <a:spcPts val="0"/>
              </a:spcBef>
              <a:spcAft>
                <a:spcPts val="1200"/>
              </a:spcAft>
              <a:buFont typeface="Arial" panose="020B0604020202020204" pitchFamily="34" charset="0"/>
              <a:buChar char="•"/>
              <a:defRPr/>
            </a:pPr>
            <a:r>
              <a:rPr lang="en-US" sz="2000" b="1" dirty="0">
                <a:solidFill>
                  <a:schemeClr val="bg2"/>
                </a:solidFill>
              </a:rPr>
              <a:t>CHALLENGE</a:t>
            </a:r>
            <a:r>
              <a:rPr lang="en-US" sz="2000" dirty="0">
                <a:solidFill>
                  <a:schemeClr val="bg2"/>
                </a:solidFill>
              </a:rPr>
              <a:t> insurance barriers &amp; discrimination</a:t>
            </a:r>
          </a:p>
          <a:p>
            <a:pPr marL="285750" indent="-285750" algn="l">
              <a:spcBef>
                <a:spcPts val="0"/>
              </a:spcBef>
              <a:spcAft>
                <a:spcPts val="1200"/>
              </a:spcAft>
              <a:buFont typeface="Arial" panose="020B0604020202020204" pitchFamily="34" charset="0"/>
              <a:buChar char="•"/>
              <a:defRPr/>
            </a:pPr>
            <a:r>
              <a:rPr lang="en-US" sz="2000" b="1" dirty="0">
                <a:solidFill>
                  <a:schemeClr val="bg2"/>
                </a:solidFill>
              </a:rPr>
              <a:t>GET</a:t>
            </a:r>
            <a:r>
              <a:rPr lang="en-US" sz="2000" dirty="0">
                <a:solidFill>
                  <a:schemeClr val="bg2"/>
                </a:solidFill>
              </a:rPr>
              <a:t> the most from your coverage</a:t>
            </a:r>
          </a:p>
          <a:p>
            <a:pPr marL="285750" indent="-285750" algn="l">
              <a:spcBef>
                <a:spcPts val="0"/>
              </a:spcBef>
              <a:spcAft>
                <a:spcPts val="1200"/>
              </a:spcAft>
              <a:buFont typeface="Arial" panose="020B0604020202020204" pitchFamily="34" charset="0"/>
              <a:buChar char="•"/>
              <a:defRPr/>
            </a:pPr>
            <a:r>
              <a:rPr lang="en-US" sz="2000" b="1" dirty="0">
                <a:solidFill>
                  <a:schemeClr val="bg2"/>
                </a:solidFill>
              </a:rPr>
              <a:t>RECEIVE</a:t>
            </a:r>
            <a:r>
              <a:rPr lang="en-US" sz="2000" dirty="0">
                <a:solidFill>
                  <a:schemeClr val="bg2"/>
                </a:solidFill>
              </a:rPr>
              <a:t> fair reimbursement</a:t>
            </a:r>
          </a:p>
          <a:p>
            <a:pPr marL="285750" indent="-285750" algn="l">
              <a:spcBef>
                <a:spcPts val="0"/>
              </a:spcBef>
              <a:spcAft>
                <a:spcPts val="1200"/>
              </a:spcAft>
              <a:buFont typeface="Arial" panose="020B0604020202020204" pitchFamily="34" charset="0"/>
              <a:buChar char="•"/>
              <a:defRPr/>
            </a:pPr>
            <a:r>
              <a:rPr lang="en-US" sz="2000" b="1" dirty="0">
                <a:solidFill>
                  <a:schemeClr val="bg2"/>
                </a:solidFill>
              </a:rPr>
              <a:t>LEARN</a:t>
            </a:r>
            <a:r>
              <a:rPr lang="en-US" sz="2000" dirty="0">
                <a:solidFill>
                  <a:schemeClr val="bg2"/>
                </a:solidFill>
              </a:rPr>
              <a:t> about options for low-cost care for the uninsured</a:t>
            </a:r>
          </a:p>
          <a:p>
            <a:pPr marL="0" indent="0" algn="l">
              <a:spcAft>
                <a:spcPts val="600"/>
              </a:spcAft>
              <a:buFont typeface="Arial" panose="020B0604020202020204" pitchFamily="34" charset="0"/>
              <a:buNone/>
              <a:defRPr/>
            </a:pPr>
            <a:r>
              <a:rPr lang="en-US" sz="2000" b="1" dirty="0">
                <a:solidFill>
                  <a:schemeClr val="bg2"/>
                </a:solidFill>
              </a:rPr>
              <a:t>AND MUCH MORE</a:t>
            </a:r>
            <a:r>
              <a:rPr lang="en-US" sz="2000" dirty="0">
                <a:solidFill>
                  <a:schemeClr val="bg2"/>
                </a:solidFill>
              </a:rPr>
              <a:t>!</a:t>
            </a:r>
            <a:br>
              <a:rPr lang="en-US" sz="2000" dirty="0">
                <a:solidFill>
                  <a:schemeClr val="bg2"/>
                </a:solidFill>
              </a:rPr>
            </a:br>
            <a:r>
              <a:rPr lang="en-US" sz="1600" dirty="0">
                <a:solidFill>
                  <a:schemeClr val="bg2"/>
                </a:solidFill>
              </a:rPr>
              <a:t>So you can access treatment for mental health &amp; substance use disorders, including medication.</a:t>
            </a:r>
          </a:p>
        </p:txBody>
      </p:sp>
      <p:sp>
        <p:nvSpPr>
          <p:cNvPr id="5" name="Subtitle 2">
            <a:extLst>
              <a:ext uri="{FF2B5EF4-FFF2-40B4-BE49-F238E27FC236}">
                <a16:creationId xmlns:a16="http://schemas.microsoft.com/office/drawing/2014/main" id="{1558E1C4-39DA-9D47-80D8-E9F258F17B09}"/>
              </a:ext>
            </a:extLst>
          </p:cNvPr>
          <p:cNvSpPr txBox="1">
            <a:spLocks/>
          </p:cNvSpPr>
          <p:nvPr userDrawn="1"/>
        </p:nvSpPr>
        <p:spPr>
          <a:xfrm>
            <a:off x="8058037" y="2646111"/>
            <a:ext cx="3827734" cy="4310743"/>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800" b="0" i="0" kern="1200" smtClean="0">
                <a:solidFill>
                  <a:schemeClr val="bg2"/>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chemeClr val="bg2"/>
                </a:solidFill>
              </a:rPr>
              <a:t>CALL our Helpline </a:t>
            </a:r>
            <a:br>
              <a:rPr lang="en-US" sz="2400" b="1" i="1" dirty="0">
                <a:solidFill>
                  <a:schemeClr val="bg2"/>
                </a:solidFill>
              </a:rPr>
            </a:br>
            <a:r>
              <a:rPr lang="en-US" sz="2400" b="1" i="1" dirty="0">
                <a:solidFill>
                  <a:schemeClr val="bg2"/>
                </a:solidFill>
              </a:rPr>
              <a:t>(888) 614-5400</a:t>
            </a:r>
            <a:br>
              <a:rPr lang="en-US" sz="2400" b="1" i="1" dirty="0">
                <a:solidFill>
                  <a:schemeClr val="bg2"/>
                </a:solidFill>
              </a:rPr>
            </a:br>
            <a:br>
              <a:rPr lang="en-US" sz="2400" b="1" i="1" dirty="0">
                <a:solidFill>
                  <a:schemeClr val="bg2"/>
                </a:solidFill>
              </a:rPr>
            </a:br>
            <a:r>
              <a:rPr lang="en-US" sz="2400" b="1" i="1" dirty="0">
                <a:solidFill>
                  <a:schemeClr val="bg2"/>
                </a:solidFill>
              </a:rPr>
              <a:t>Helpline Hours: </a:t>
            </a:r>
            <a:br>
              <a:rPr lang="en-US" sz="2400" b="1" i="1" dirty="0">
                <a:solidFill>
                  <a:schemeClr val="bg2"/>
                </a:solidFill>
              </a:rPr>
            </a:br>
            <a:r>
              <a:rPr lang="en-US" sz="2400" b="1" i="1" dirty="0">
                <a:solidFill>
                  <a:schemeClr val="bg2"/>
                </a:solidFill>
              </a:rPr>
              <a:t>Monday-Friday</a:t>
            </a:r>
            <a:br>
              <a:rPr lang="en-US" sz="2400" b="1" i="1" dirty="0">
                <a:solidFill>
                  <a:schemeClr val="bg2"/>
                </a:solidFill>
              </a:rPr>
            </a:br>
            <a:r>
              <a:rPr lang="en-US" sz="2400" b="1" i="1" dirty="0">
                <a:solidFill>
                  <a:schemeClr val="bg2"/>
                </a:solidFill>
              </a:rPr>
              <a:t>9 – 4 p.m. </a:t>
            </a:r>
          </a:p>
          <a:p>
            <a:pPr marL="0" indent="0" algn="ctr">
              <a:buFont typeface="Arial" panose="020B0604020202020204" pitchFamily="34" charset="0"/>
              <a:buNone/>
            </a:pPr>
            <a:endParaRPr lang="en-US" sz="1800" dirty="0">
              <a:solidFill>
                <a:schemeClr val="bg2"/>
              </a:solidFill>
            </a:endParaRPr>
          </a:p>
        </p:txBody>
      </p:sp>
      <p:sp>
        <p:nvSpPr>
          <p:cNvPr id="6" name="Oval 5">
            <a:extLst>
              <a:ext uri="{FF2B5EF4-FFF2-40B4-BE49-F238E27FC236}">
                <a16:creationId xmlns:a16="http://schemas.microsoft.com/office/drawing/2014/main" id="{2BC4BD9C-FC44-D64B-9C09-73194A3441CC}"/>
              </a:ext>
            </a:extLst>
          </p:cNvPr>
          <p:cNvSpPr/>
          <p:nvPr userDrawn="1"/>
        </p:nvSpPr>
        <p:spPr>
          <a:xfrm rot="20881002">
            <a:off x="8065807" y="2090716"/>
            <a:ext cx="3749294" cy="2815335"/>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1304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ow LAC Work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3F8150-557D-7547-AC89-CE95959384FA}"/>
              </a:ext>
            </a:extLst>
          </p:cNvPr>
          <p:cNvPicPr>
            <a:picLocks noChangeAspect="1"/>
          </p:cNvPicPr>
          <p:nvPr userDrawn="1"/>
        </p:nvPicPr>
        <p:blipFill>
          <a:blip r:embed="rId2"/>
          <a:stretch>
            <a:fillRect/>
          </a:stretch>
        </p:blipFill>
        <p:spPr>
          <a:xfrm>
            <a:off x="-172861" y="5863959"/>
            <a:ext cx="3893037" cy="1325563"/>
          </a:xfrm>
          <a:prstGeom prst="rect">
            <a:avLst/>
          </a:prstGeom>
        </p:spPr>
      </p:pic>
      <p:sp>
        <p:nvSpPr>
          <p:cNvPr id="8" name="Subtitle 2">
            <a:extLst>
              <a:ext uri="{FF2B5EF4-FFF2-40B4-BE49-F238E27FC236}">
                <a16:creationId xmlns:a16="http://schemas.microsoft.com/office/drawing/2014/main" id="{DDCC9E39-7A0D-C14C-9AF8-A06E5F53E5BE}"/>
              </a:ext>
            </a:extLst>
          </p:cNvPr>
          <p:cNvSpPr txBox="1">
            <a:spLocks/>
          </p:cNvSpPr>
          <p:nvPr userDrawn="1"/>
        </p:nvSpPr>
        <p:spPr>
          <a:xfrm>
            <a:off x="2645386" y="3805312"/>
            <a:ext cx="2241727" cy="55227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Impact Litigation</a:t>
            </a:r>
          </a:p>
        </p:txBody>
      </p:sp>
      <p:sp>
        <p:nvSpPr>
          <p:cNvPr id="9" name="Subtitle 2">
            <a:extLst>
              <a:ext uri="{FF2B5EF4-FFF2-40B4-BE49-F238E27FC236}">
                <a16:creationId xmlns:a16="http://schemas.microsoft.com/office/drawing/2014/main" id="{0265FFD2-08E9-B646-AF92-28314F6D0623}"/>
              </a:ext>
            </a:extLst>
          </p:cNvPr>
          <p:cNvSpPr txBox="1">
            <a:spLocks/>
          </p:cNvSpPr>
          <p:nvPr userDrawn="1"/>
        </p:nvSpPr>
        <p:spPr>
          <a:xfrm>
            <a:off x="9198222" y="3805312"/>
            <a:ext cx="2609905" cy="55227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Coalitions &amp; Collaboration</a:t>
            </a:r>
          </a:p>
        </p:txBody>
      </p:sp>
      <p:sp>
        <p:nvSpPr>
          <p:cNvPr id="10" name="Subtitle 2">
            <a:extLst>
              <a:ext uri="{FF2B5EF4-FFF2-40B4-BE49-F238E27FC236}">
                <a16:creationId xmlns:a16="http://schemas.microsoft.com/office/drawing/2014/main" id="{60E640E9-A9BB-7040-8CAD-B7D483898EF8}"/>
              </a:ext>
            </a:extLst>
          </p:cNvPr>
          <p:cNvSpPr txBox="1">
            <a:spLocks/>
          </p:cNvSpPr>
          <p:nvPr userDrawn="1"/>
        </p:nvSpPr>
        <p:spPr>
          <a:xfrm>
            <a:off x="6953313" y="3748548"/>
            <a:ext cx="2609904" cy="55227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Training, Technical Assistance &amp; Education</a:t>
            </a:r>
          </a:p>
        </p:txBody>
      </p:sp>
      <p:sp>
        <p:nvSpPr>
          <p:cNvPr id="11" name="Subtitle 2">
            <a:extLst>
              <a:ext uri="{FF2B5EF4-FFF2-40B4-BE49-F238E27FC236}">
                <a16:creationId xmlns:a16="http://schemas.microsoft.com/office/drawing/2014/main" id="{35ED8AA0-418B-FF49-ABAB-CFFC510B41D6}"/>
              </a:ext>
            </a:extLst>
          </p:cNvPr>
          <p:cNvSpPr txBox="1">
            <a:spLocks/>
          </p:cNvSpPr>
          <p:nvPr userDrawn="1"/>
        </p:nvSpPr>
        <p:spPr>
          <a:xfrm>
            <a:off x="5129777" y="3805312"/>
            <a:ext cx="1762765" cy="55227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Policy Advocacy</a:t>
            </a:r>
          </a:p>
        </p:txBody>
      </p:sp>
      <p:sp>
        <p:nvSpPr>
          <p:cNvPr id="15" name="Title 1">
            <a:extLst>
              <a:ext uri="{FF2B5EF4-FFF2-40B4-BE49-F238E27FC236}">
                <a16:creationId xmlns:a16="http://schemas.microsoft.com/office/drawing/2014/main" id="{64E3A9E2-4ECF-6044-8489-CB8F9D118204}"/>
              </a:ext>
            </a:extLst>
          </p:cNvPr>
          <p:cNvSpPr txBox="1">
            <a:spLocks/>
          </p:cNvSpPr>
          <p:nvPr userDrawn="1"/>
        </p:nvSpPr>
        <p:spPr>
          <a:xfrm>
            <a:off x="316088" y="142743"/>
            <a:ext cx="115598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sz="4800" b="1" dirty="0"/>
              <a:t>How LAC Works</a:t>
            </a:r>
          </a:p>
        </p:txBody>
      </p:sp>
      <p:sp>
        <p:nvSpPr>
          <p:cNvPr id="16" name="Subtitle 2">
            <a:extLst>
              <a:ext uri="{FF2B5EF4-FFF2-40B4-BE49-F238E27FC236}">
                <a16:creationId xmlns:a16="http://schemas.microsoft.com/office/drawing/2014/main" id="{8EC5F96A-78CF-7442-B24A-E0D0D686E935}"/>
              </a:ext>
            </a:extLst>
          </p:cNvPr>
          <p:cNvSpPr txBox="1">
            <a:spLocks/>
          </p:cNvSpPr>
          <p:nvPr userDrawn="1"/>
        </p:nvSpPr>
        <p:spPr>
          <a:xfrm>
            <a:off x="298689" y="3805312"/>
            <a:ext cx="2449688" cy="55227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Direct Legal Services</a:t>
            </a:r>
          </a:p>
        </p:txBody>
      </p:sp>
      <p:pic>
        <p:nvPicPr>
          <p:cNvPr id="17" name="Picture 16">
            <a:extLst>
              <a:ext uri="{FF2B5EF4-FFF2-40B4-BE49-F238E27FC236}">
                <a16:creationId xmlns:a16="http://schemas.microsoft.com/office/drawing/2014/main" id="{A3E13D80-2D6A-DF40-AE3B-E1B52E2C102C}"/>
              </a:ext>
            </a:extLst>
          </p:cNvPr>
          <p:cNvPicPr>
            <a:picLocks noChangeAspect="1"/>
          </p:cNvPicPr>
          <p:nvPr userDrawn="1"/>
        </p:nvPicPr>
        <p:blipFill>
          <a:blip r:embed="rId3"/>
          <a:stretch>
            <a:fillRect/>
          </a:stretch>
        </p:blipFill>
        <p:spPr>
          <a:xfrm>
            <a:off x="9698034" y="2081616"/>
            <a:ext cx="1610283" cy="1614671"/>
          </a:xfrm>
          <a:prstGeom prst="rect">
            <a:avLst/>
          </a:prstGeom>
        </p:spPr>
      </p:pic>
      <p:pic>
        <p:nvPicPr>
          <p:cNvPr id="18" name="Picture 17">
            <a:extLst>
              <a:ext uri="{FF2B5EF4-FFF2-40B4-BE49-F238E27FC236}">
                <a16:creationId xmlns:a16="http://schemas.microsoft.com/office/drawing/2014/main" id="{146C8803-C1D5-8B48-A769-D1526EF85F7A}"/>
              </a:ext>
            </a:extLst>
          </p:cNvPr>
          <p:cNvPicPr>
            <a:picLocks noChangeAspect="1"/>
          </p:cNvPicPr>
          <p:nvPr userDrawn="1"/>
        </p:nvPicPr>
        <p:blipFill>
          <a:blip r:embed="rId4"/>
          <a:stretch>
            <a:fillRect/>
          </a:stretch>
        </p:blipFill>
        <p:spPr>
          <a:xfrm>
            <a:off x="7446542" y="2072841"/>
            <a:ext cx="1623446" cy="1623446"/>
          </a:xfrm>
          <a:prstGeom prst="rect">
            <a:avLst/>
          </a:prstGeom>
        </p:spPr>
      </p:pic>
      <p:pic>
        <p:nvPicPr>
          <p:cNvPr id="19" name="Picture 18">
            <a:extLst>
              <a:ext uri="{FF2B5EF4-FFF2-40B4-BE49-F238E27FC236}">
                <a16:creationId xmlns:a16="http://schemas.microsoft.com/office/drawing/2014/main" id="{513521F2-3FD7-C94A-A825-52310BD40AFE}"/>
              </a:ext>
            </a:extLst>
          </p:cNvPr>
          <p:cNvPicPr>
            <a:picLocks noChangeAspect="1"/>
          </p:cNvPicPr>
          <p:nvPr userDrawn="1"/>
        </p:nvPicPr>
        <p:blipFill>
          <a:blip r:embed="rId5"/>
          <a:stretch>
            <a:fillRect/>
          </a:stretch>
        </p:blipFill>
        <p:spPr>
          <a:xfrm>
            <a:off x="718392" y="2059678"/>
            <a:ext cx="1610283" cy="1614671"/>
          </a:xfrm>
          <a:prstGeom prst="rect">
            <a:avLst/>
          </a:prstGeom>
        </p:spPr>
      </p:pic>
      <p:pic>
        <p:nvPicPr>
          <p:cNvPr id="20" name="Picture 19">
            <a:extLst>
              <a:ext uri="{FF2B5EF4-FFF2-40B4-BE49-F238E27FC236}">
                <a16:creationId xmlns:a16="http://schemas.microsoft.com/office/drawing/2014/main" id="{E7319345-9A23-894F-8CD1-ADD6105D776C}"/>
              </a:ext>
            </a:extLst>
          </p:cNvPr>
          <p:cNvPicPr>
            <a:picLocks noChangeAspect="1"/>
          </p:cNvPicPr>
          <p:nvPr userDrawn="1"/>
        </p:nvPicPr>
        <p:blipFill>
          <a:blip r:embed="rId6"/>
          <a:stretch>
            <a:fillRect/>
          </a:stretch>
        </p:blipFill>
        <p:spPr>
          <a:xfrm>
            <a:off x="2956721" y="2072842"/>
            <a:ext cx="1619058" cy="1619058"/>
          </a:xfrm>
          <a:prstGeom prst="rect">
            <a:avLst/>
          </a:prstGeom>
        </p:spPr>
      </p:pic>
      <p:pic>
        <p:nvPicPr>
          <p:cNvPr id="21" name="Picture 20">
            <a:extLst>
              <a:ext uri="{FF2B5EF4-FFF2-40B4-BE49-F238E27FC236}">
                <a16:creationId xmlns:a16="http://schemas.microsoft.com/office/drawing/2014/main" id="{EFB5875B-ACAA-C84F-8FBF-A3ECFF3E5D85}"/>
              </a:ext>
            </a:extLst>
          </p:cNvPr>
          <p:cNvPicPr>
            <a:picLocks noChangeAspect="1"/>
          </p:cNvPicPr>
          <p:nvPr userDrawn="1"/>
        </p:nvPicPr>
        <p:blipFill>
          <a:blip r:embed="rId7"/>
          <a:stretch>
            <a:fillRect/>
          </a:stretch>
        </p:blipFill>
        <p:spPr>
          <a:xfrm>
            <a:off x="5203825" y="2072841"/>
            <a:ext cx="1614671" cy="1614671"/>
          </a:xfrm>
          <a:prstGeom prst="rect">
            <a:avLst/>
          </a:prstGeom>
        </p:spPr>
      </p:pic>
    </p:spTree>
    <p:extLst>
      <p:ext uri="{BB962C8B-B14F-4D97-AF65-F5344CB8AC3E}">
        <p14:creationId xmlns:p14="http://schemas.microsoft.com/office/powerpoint/2010/main" val="15322045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6089" y="353836"/>
            <a:ext cx="11559822" cy="1325563"/>
          </a:xfrm>
          <a:prstGeom prst="rect">
            <a:avLst/>
          </a:prstGeom>
        </p:spPr>
        <p:txBody>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16089" y="1824831"/>
            <a:ext cx="11559822" cy="4118931"/>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ACE730AB-955A-E84C-9ACC-E0CC607BC650}"/>
              </a:ext>
            </a:extLst>
          </p:cNvPr>
          <p:cNvPicPr>
            <a:picLocks noChangeAspect="1"/>
          </p:cNvPicPr>
          <p:nvPr userDrawn="1"/>
        </p:nvPicPr>
        <p:blipFill>
          <a:blip r:embed="rId2"/>
          <a:stretch>
            <a:fillRect/>
          </a:stretch>
        </p:blipFill>
        <p:spPr>
          <a:xfrm>
            <a:off x="-172861" y="5863959"/>
            <a:ext cx="3893037" cy="1325563"/>
          </a:xfrm>
          <a:prstGeom prst="rect">
            <a:avLst/>
          </a:prstGeom>
        </p:spPr>
      </p:pic>
    </p:spTree>
    <p:extLst>
      <p:ext uri="{BB962C8B-B14F-4D97-AF65-F5344CB8AC3E}">
        <p14:creationId xmlns:p14="http://schemas.microsoft.com/office/powerpoint/2010/main" val="23465074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428979" y="193413"/>
            <a:ext cx="11446932" cy="1183831"/>
          </a:xfrm>
          <a:prstGeom prst="rect">
            <a:avLst/>
          </a:prstGeom>
        </p:spPr>
        <p:txBody>
          <a:bodyPr anchor="b">
            <a:normAutofit/>
          </a:bodyPr>
          <a:lstStyle>
            <a:lvl1pPr>
              <a:defRPr sz="4800" b="1"/>
            </a:lvl1pPr>
          </a:lstStyle>
          <a:p>
            <a:r>
              <a:rPr lang="en-US"/>
              <a:t>Click to edit Master title style</a:t>
            </a:r>
            <a:endParaRPr lang="en-US" dirty="0"/>
          </a:p>
        </p:txBody>
      </p:sp>
      <p:sp>
        <p:nvSpPr>
          <p:cNvPr id="3" name="Text Placeholder 2"/>
          <p:cNvSpPr>
            <a:spLocks noGrp="1"/>
          </p:cNvSpPr>
          <p:nvPr>
            <p:ph type="body" idx="1"/>
          </p:nvPr>
        </p:nvSpPr>
        <p:spPr>
          <a:xfrm>
            <a:off x="4038600" y="1603023"/>
            <a:ext cx="7837310" cy="4340739"/>
          </a:xfrm>
          <a:prstGeom prst="rect">
            <a:avLst/>
          </a:prstGeo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Picture Placeholder 2">
            <a:extLst>
              <a:ext uri="{FF2B5EF4-FFF2-40B4-BE49-F238E27FC236}">
                <a16:creationId xmlns:a16="http://schemas.microsoft.com/office/drawing/2014/main" id="{34D2862F-214B-754A-97CC-C5620C1C6CBF}"/>
              </a:ext>
            </a:extLst>
          </p:cNvPr>
          <p:cNvSpPr>
            <a:spLocks noGrp="1" noChangeAspect="1"/>
          </p:cNvSpPr>
          <p:nvPr>
            <p:ph type="pic" idx="13"/>
          </p:nvPr>
        </p:nvSpPr>
        <p:spPr>
          <a:xfrm>
            <a:off x="428978" y="1603023"/>
            <a:ext cx="3420533" cy="4340739"/>
          </a:xfrm>
          <a:prstGeom prst="rect">
            <a:avLst/>
          </a:prstGeom>
        </p:spPr>
        <p:txBody>
          <a:bodyPr anchor="t"/>
          <a:lstStyle>
            <a:lvl1pPr marL="0" indent="0">
              <a:buNone/>
              <a:defRPr sz="32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pic>
        <p:nvPicPr>
          <p:cNvPr id="8" name="Picture 7">
            <a:extLst>
              <a:ext uri="{FF2B5EF4-FFF2-40B4-BE49-F238E27FC236}">
                <a16:creationId xmlns:a16="http://schemas.microsoft.com/office/drawing/2014/main" id="{305ACD00-0192-BC4D-A475-5BB91947E90E}"/>
              </a:ext>
            </a:extLst>
          </p:cNvPr>
          <p:cNvPicPr>
            <a:picLocks noChangeAspect="1"/>
          </p:cNvPicPr>
          <p:nvPr userDrawn="1"/>
        </p:nvPicPr>
        <p:blipFill>
          <a:blip r:embed="rId2"/>
          <a:stretch>
            <a:fillRect/>
          </a:stretch>
        </p:blipFill>
        <p:spPr>
          <a:xfrm>
            <a:off x="-172861" y="5863959"/>
            <a:ext cx="3893037" cy="1325563"/>
          </a:xfrm>
          <a:prstGeom prst="rect">
            <a:avLst/>
          </a:prstGeom>
        </p:spPr>
      </p:pic>
    </p:spTree>
    <p:extLst>
      <p:ext uri="{BB962C8B-B14F-4D97-AF65-F5344CB8AC3E}">
        <p14:creationId xmlns:p14="http://schemas.microsoft.com/office/powerpoint/2010/main" val="139888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two content blocks">
    <p:spTree>
      <p:nvGrpSpPr>
        <p:cNvPr id="1" name=""/>
        <p:cNvGrpSpPr/>
        <p:nvPr/>
      </p:nvGrpSpPr>
      <p:grpSpPr>
        <a:xfrm>
          <a:off x="0" y="0"/>
          <a:ext cx="0" cy="0"/>
          <a:chOff x="0" y="0"/>
          <a:chExt cx="0" cy="0"/>
        </a:xfrm>
      </p:grpSpPr>
      <p:sp>
        <p:nvSpPr>
          <p:cNvPr id="2" name="Title 1"/>
          <p:cNvSpPr>
            <a:spLocks noGrp="1"/>
          </p:cNvSpPr>
          <p:nvPr>
            <p:ph type="title"/>
          </p:nvPr>
        </p:nvSpPr>
        <p:spPr>
          <a:xfrm>
            <a:off x="316090" y="331258"/>
            <a:ext cx="11559822" cy="1325563"/>
          </a:xfrm>
          <a:prstGeom prst="rect">
            <a:avLst/>
          </a:prstGeom>
        </p:spPr>
        <p:txBody>
          <a:bodyPr/>
          <a:lstStyle>
            <a:lvl1pPr>
              <a:defRPr sz="4800" b="1"/>
            </a:lvl1pPr>
          </a:lstStyle>
          <a:p>
            <a:r>
              <a:rPr lang="en-US"/>
              <a:t>Click to edit Master title style</a:t>
            </a:r>
            <a:endParaRPr lang="en-US" dirty="0"/>
          </a:p>
        </p:txBody>
      </p:sp>
      <p:sp>
        <p:nvSpPr>
          <p:cNvPr id="4" name="Content Placeholder 3"/>
          <p:cNvSpPr>
            <a:spLocks noGrp="1"/>
          </p:cNvSpPr>
          <p:nvPr>
            <p:ph sz="half" idx="2"/>
          </p:nvPr>
        </p:nvSpPr>
        <p:spPr>
          <a:xfrm>
            <a:off x="7439376" y="1825625"/>
            <a:ext cx="4436533" cy="4208640"/>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E16BC1B5-2577-6C4A-8E1E-62A0B90BEE88}"/>
              </a:ext>
            </a:extLst>
          </p:cNvPr>
          <p:cNvSpPr>
            <a:spLocks noGrp="1"/>
          </p:cNvSpPr>
          <p:nvPr>
            <p:ph sz="half" idx="13"/>
          </p:nvPr>
        </p:nvSpPr>
        <p:spPr>
          <a:xfrm>
            <a:off x="316089" y="1830916"/>
            <a:ext cx="6852355" cy="4208640"/>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A6A9E03C-F72F-044A-80C2-8CC9D522E5ED}"/>
              </a:ext>
            </a:extLst>
          </p:cNvPr>
          <p:cNvPicPr>
            <a:picLocks noChangeAspect="1"/>
          </p:cNvPicPr>
          <p:nvPr userDrawn="1"/>
        </p:nvPicPr>
        <p:blipFill>
          <a:blip r:embed="rId2"/>
          <a:stretch>
            <a:fillRect/>
          </a:stretch>
        </p:blipFill>
        <p:spPr>
          <a:xfrm>
            <a:off x="-172861" y="5863959"/>
            <a:ext cx="3893037" cy="1325563"/>
          </a:xfrm>
          <a:prstGeom prst="rect">
            <a:avLst/>
          </a:prstGeom>
        </p:spPr>
      </p:pic>
    </p:spTree>
    <p:extLst>
      <p:ext uri="{BB962C8B-B14F-4D97-AF65-F5344CB8AC3E}">
        <p14:creationId xmlns:p14="http://schemas.microsoft.com/office/powerpoint/2010/main" val="34155950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978" y="376413"/>
            <a:ext cx="11334044" cy="1325563"/>
          </a:xfrm>
          <a:prstGeom prst="rect">
            <a:avLst/>
          </a:prstGeom>
        </p:spPr>
        <p:txBody>
          <a:bodyPr/>
          <a:lstStyle>
            <a:lvl1pPr>
              <a:defRPr sz="4800" b="1"/>
            </a:lvl1pPr>
          </a:lstStyle>
          <a:p>
            <a:r>
              <a:rPr lang="en-US"/>
              <a:t>Click to edit Master title style</a:t>
            </a:r>
            <a:endParaRPr lang="en-US" dirty="0"/>
          </a:p>
        </p:txBody>
      </p:sp>
      <p:sp>
        <p:nvSpPr>
          <p:cNvPr id="11" name="Text Placeholder 4">
            <a:extLst>
              <a:ext uri="{FF2B5EF4-FFF2-40B4-BE49-F238E27FC236}">
                <a16:creationId xmlns:a16="http://schemas.microsoft.com/office/drawing/2014/main" id="{454DD11A-9FD0-D54D-87F6-CC79DCBEF519}"/>
              </a:ext>
            </a:extLst>
          </p:cNvPr>
          <p:cNvSpPr>
            <a:spLocks noGrp="1"/>
          </p:cNvSpPr>
          <p:nvPr>
            <p:ph type="body" sz="quarter" idx="13"/>
          </p:nvPr>
        </p:nvSpPr>
        <p:spPr>
          <a:xfrm>
            <a:off x="440266" y="1804106"/>
            <a:ext cx="11334044" cy="823912"/>
          </a:xfrm>
          <a:prstGeom prst="rect">
            <a:avLst/>
          </a:prstGeom>
        </p:spPr>
        <p:txBody>
          <a:bodyPr anchor="b"/>
          <a:lstStyle>
            <a:lvl1pPr marL="0" indent="0">
              <a:buNone/>
              <a:defRPr sz="32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914217F0-C101-6D44-BE73-FD7495956C93}"/>
              </a:ext>
            </a:extLst>
          </p:cNvPr>
          <p:cNvSpPr>
            <a:spLocks noGrp="1"/>
          </p:cNvSpPr>
          <p:nvPr>
            <p:ph sz="quarter" idx="14"/>
          </p:nvPr>
        </p:nvSpPr>
        <p:spPr>
          <a:xfrm>
            <a:off x="440265" y="2628018"/>
            <a:ext cx="11334045" cy="3315744"/>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41411C83-3178-2B45-B2FA-D4028C9DAAB3}"/>
              </a:ext>
            </a:extLst>
          </p:cNvPr>
          <p:cNvPicPr>
            <a:picLocks noChangeAspect="1"/>
          </p:cNvPicPr>
          <p:nvPr userDrawn="1"/>
        </p:nvPicPr>
        <p:blipFill>
          <a:blip r:embed="rId2"/>
          <a:stretch>
            <a:fillRect/>
          </a:stretch>
        </p:blipFill>
        <p:spPr>
          <a:xfrm>
            <a:off x="-172861" y="5863959"/>
            <a:ext cx="3893037" cy="1325563"/>
          </a:xfrm>
          <a:prstGeom prst="rect">
            <a:avLst/>
          </a:prstGeom>
        </p:spPr>
      </p:pic>
    </p:spTree>
    <p:extLst>
      <p:ext uri="{BB962C8B-B14F-4D97-AF65-F5344CB8AC3E}">
        <p14:creationId xmlns:p14="http://schemas.microsoft.com/office/powerpoint/2010/main" val="5588402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ags" Target="../tags/tag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3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3.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6204C"/>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F352156B-42AF-4DD6-A7C8-5D3E94B11806}"/>
              </a:ext>
            </a:extLst>
          </p:cNvPr>
          <p:cNvPicPr>
            <a:picLocks noChangeAspect="1"/>
          </p:cNvPicPr>
          <p:nvPr userDrawn="1"/>
        </p:nvPicPr>
        <p:blipFill>
          <a:blip r:embed="rId62" cstate="print">
            <a:extLst>
              <a:ext uri="{28A0092B-C50C-407E-A947-70E740481C1C}">
                <a14:useLocalDpi xmlns:a14="http://schemas.microsoft.com/office/drawing/2010/main" val="0"/>
              </a:ext>
            </a:extLst>
          </a:blip>
          <a:stretch>
            <a:fillRect/>
          </a:stretch>
        </p:blipFill>
        <p:spPr>
          <a:xfrm>
            <a:off x="93100" y="6373689"/>
            <a:ext cx="385464" cy="400343"/>
          </a:xfrm>
          <a:prstGeom prst="rect">
            <a:avLst/>
          </a:prstGeom>
        </p:spPr>
      </p:pic>
    </p:spTree>
    <p:custDataLst>
      <p:tags r:id="rId61"/>
    </p:custDataLst>
    <p:extLst>
      <p:ext uri="{BB962C8B-B14F-4D97-AF65-F5344CB8AC3E}">
        <p14:creationId xmlns:p14="http://schemas.microsoft.com/office/powerpoint/2010/main" val="285001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705" r:id="rId9"/>
    <p:sldLayoutId id="2147483706" r:id="rId10"/>
    <p:sldLayoutId id="2147483657" r:id="rId11"/>
    <p:sldLayoutId id="2147483660" r:id="rId12"/>
    <p:sldLayoutId id="2147483658" r:id="rId13"/>
    <p:sldLayoutId id="2147483691" r:id="rId14"/>
    <p:sldLayoutId id="2147483701" r:id="rId15"/>
    <p:sldLayoutId id="2147483702" r:id="rId16"/>
    <p:sldLayoutId id="2147483703" r:id="rId17"/>
    <p:sldLayoutId id="2147483704" r:id="rId18"/>
    <p:sldLayoutId id="2147483659" r:id="rId19"/>
    <p:sldLayoutId id="2147483661" r:id="rId20"/>
    <p:sldLayoutId id="2147483662" r:id="rId21"/>
    <p:sldLayoutId id="2147483663" r:id="rId22"/>
    <p:sldLayoutId id="2147483664" r:id="rId23"/>
    <p:sldLayoutId id="2147483665" r:id="rId24"/>
    <p:sldLayoutId id="2147483666" r:id="rId25"/>
    <p:sldLayoutId id="2147483667" r:id="rId26"/>
    <p:sldLayoutId id="2147483677" r:id="rId27"/>
    <p:sldLayoutId id="2147483668" r:id="rId28"/>
    <p:sldLayoutId id="2147483669" r:id="rId29"/>
    <p:sldLayoutId id="2147483670" r:id="rId30"/>
    <p:sldLayoutId id="2147483671" r:id="rId31"/>
    <p:sldLayoutId id="2147483672" r:id="rId32"/>
    <p:sldLayoutId id="2147483673" r:id="rId33"/>
    <p:sldLayoutId id="2147483676" r:id="rId34"/>
    <p:sldLayoutId id="2147483674" r:id="rId35"/>
    <p:sldLayoutId id="2147483675" r:id="rId36"/>
    <p:sldLayoutId id="2147483678" r:id="rId37"/>
    <p:sldLayoutId id="2147483679" r:id="rId38"/>
    <p:sldLayoutId id="2147483680" r:id="rId39"/>
    <p:sldLayoutId id="2147483681" r:id="rId40"/>
    <p:sldLayoutId id="2147483682" r:id="rId41"/>
    <p:sldLayoutId id="2147483683" r:id="rId42"/>
    <p:sldLayoutId id="2147483684" r:id="rId43"/>
    <p:sldLayoutId id="2147483685" r:id="rId44"/>
    <p:sldLayoutId id="2147483686" r:id="rId45"/>
    <p:sldLayoutId id="2147483687" r:id="rId46"/>
    <p:sldLayoutId id="2147483688" r:id="rId47"/>
    <p:sldLayoutId id="2147483689" r:id="rId48"/>
    <p:sldLayoutId id="2147483690" r:id="rId49"/>
    <p:sldLayoutId id="2147483700" r:id="rId50"/>
    <p:sldLayoutId id="2147483699" r:id="rId51"/>
    <p:sldLayoutId id="2147483697" r:id="rId52"/>
    <p:sldLayoutId id="2147483698" r:id="rId53"/>
    <p:sldLayoutId id="2147483696" r:id="rId54"/>
    <p:sldLayoutId id="2147483695" r:id="rId55"/>
    <p:sldLayoutId id="2147483694" r:id="rId56"/>
    <p:sldLayoutId id="2147483693" r:id="rId57"/>
    <p:sldLayoutId id="2147483692" r:id="rId58"/>
    <p:sldLayoutId id="2147483733" r:id="rId5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9000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EBF0-4467-4B91-B453-DEEC26A8EC15}" type="datetimeFigureOut">
              <a:rPr lang="en-US" smtClean="0"/>
              <a:pPr/>
              <a:t>9/20/2023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F3E5D-8F3E-4289-BF29-C0524CBABEAD}" type="slidenum">
              <a:rPr lang="en-US" smtClean="0"/>
              <a:pPr/>
              <a:t>‹#›</a:t>
            </a:fld>
            <a:endParaRPr lang="en-US" dirty="0"/>
          </a:p>
        </p:txBody>
      </p:sp>
      <p:sp>
        <p:nvSpPr>
          <p:cNvPr id="7" name="Rectangle 6"/>
          <p:cNvSpPr/>
          <p:nvPr userDrawn="1"/>
        </p:nvSpPr>
        <p:spPr>
          <a:xfrm>
            <a:off x="0" y="6096000"/>
            <a:ext cx="12192000" cy="76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95394" y="6172200"/>
            <a:ext cx="3010806" cy="629653"/>
          </a:xfrm>
          <a:prstGeom prst="rect">
            <a:avLst/>
          </a:prstGeom>
        </p:spPr>
      </p:pic>
    </p:spTree>
    <p:extLst>
      <p:ext uri="{BB962C8B-B14F-4D97-AF65-F5344CB8AC3E}">
        <p14:creationId xmlns:p14="http://schemas.microsoft.com/office/powerpoint/2010/main" val="314669993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EBF0-4467-4B91-B453-DEEC26A8EC15}" type="datetimeFigureOut">
              <a:rPr lang="en-US" smtClean="0"/>
              <a:pPr/>
              <a:t>9/20/2023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F3E5D-8F3E-4289-BF29-C0524CBABEAD}" type="slidenum">
              <a:rPr lang="en-US" smtClean="0"/>
              <a:pPr/>
              <a:t>‹#›</a:t>
            </a:fld>
            <a:endParaRPr lang="en-US" dirty="0"/>
          </a:p>
        </p:txBody>
      </p:sp>
      <p:sp>
        <p:nvSpPr>
          <p:cNvPr id="7" name="Rectangle 6"/>
          <p:cNvSpPr/>
          <p:nvPr userDrawn="1"/>
        </p:nvSpPr>
        <p:spPr>
          <a:xfrm>
            <a:off x="0" y="6096000"/>
            <a:ext cx="12192000" cy="76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95394" y="6172200"/>
            <a:ext cx="3010806" cy="629653"/>
          </a:xfrm>
          <a:prstGeom prst="rect">
            <a:avLst/>
          </a:prstGeom>
        </p:spPr>
      </p:pic>
    </p:spTree>
    <p:extLst>
      <p:ext uri="{BB962C8B-B14F-4D97-AF65-F5344CB8AC3E}">
        <p14:creationId xmlns:p14="http://schemas.microsoft.com/office/powerpoint/2010/main" val="33254868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alpha val="20000"/>
          </a:schemeClr>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2AC163-6AD6-B841-8803-63B9E8CA535B}"/>
              </a:ext>
            </a:extLst>
          </p:cNvPr>
          <p:cNvSpPr txBox="1">
            <a:spLocks/>
          </p:cNvSpPr>
          <p:nvPr userDrawn="1"/>
        </p:nvSpPr>
        <p:spPr>
          <a:xfrm>
            <a:off x="3772931" y="6410078"/>
            <a:ext cx="7755923"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baseline="0">
                <a:solidFill>
                  <a:schemeClr val="accent2">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fld id="{AD7EE818-8DFD-0B4A-8C32-89AFF425AE52}" type="datetimeyyyy">
              <a:rPr lang="en-US" smtClean="0"/>
              <a:t>2023</a:t>
            </a:fld>
            <a:r>
              <a:rPr lang="en-US"/>
              <a:t> </a:t>
            </a:r>
            <a:r>
              <a:rPr lang="en-US" b="0" dirty="0"/>
              <a:t>This document is informational and does not constitute legal advice.</a:t>
            </a:r>
          </a:p>
        </p:txBody>
      </p:sp>
      <p:sp>
        <p:nvSpPr>
          <p:cNvPr id="7" name="Slide Number Placeholder 5">
            <a:extLst>
              <a:ext uri="{FF2B5EF4-FFF2-40B4-BE49-F238E27FC236}">
                <a16:creationId xmlns:a16="http://schemas.microsoft.com/office/drawing/2014/main" id="{CA98C777-E32B-6A4D-992F-016099268BB5}"/>
              </a:ext>
            </a:extLst>
          </p:cNvPr>
          <p:cNvSpPr txBox="1">
            <a:spLocks/>
          </p:cNvSpPr>
          <p:nvPr userDrawn="1"/>
        </p:nvSpPr>
        <p:spPr>
          <a:xfrm>
            <a:off x="11528854" y="6410080"/>
            <a:ext cx="561241"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baseline="0">
                <a:ln>
                  <a:noFill/>
                </a:ln>
                <a:solidFill>
                  <a:schemeClr val="accent2">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9989B05-70ED-5B45-8B17-66A55861B2F3}" type="slidenum">
              <a:rPr lang="en-US" smtClean="0"/>
              <a:pPr/>
              <a:t>‹#›</a:t>
            </a:fld>
            <a:endParaRPr lang="en-US" dirty="0"/>
          </a:p>
        </p:txBody>
      </p:sp>
      <p:sp>
        <p:nvSpPr>
          <p:cNvPr id="2" name="TextBox 1">
            <a:extLst>
              <a:ext uri="{FF2B5EF4-FFF2-40B4-BE49-F238E27FC236}">
                <a16:creationId xmlns:a16="http://schemas.microsoft.com/office/drawing/2014/main" id="{85BC8940-3C9A-CE41-BACD-F362882F048C}"/>
              </a:ext>
            </a:extLst>
          </p:cNvPr>
          <p:cNvSpPr txBox="1"/>
          <p:nvPr userDrawn="1"/>
        </p:nvSpPr>
        <p:spPr>
          <a:xfrm>
            <a:off x="6712527" y="649431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26127313"/>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Lst>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2DCC-36D0-4DF3-8D50-48ABA033190E}"/>
              </a:ext>
            </a:extLst>
          </p:cNvPr>
          <p:cNvSpPr>
            <a:spLocks noGrp="1"/>
          </p:cNvSpPr>
          <p:nvPr>
            <p:ph type="title"/>
          </p:nvPr>
        </p:nvSpPr>
        <p:spPr>
          <a:xfrm>
            <a:off x="376141" y="4168945"/>
            <a:ext cx="10312574" cy="716109"/>
          </a:xfrm>
        </p:spPr>
        <p:txBody>
          <a:bodyPr/>
          <a:lstStyle/>
          <a:p>
            <a:r>
              <a:rPr lang="en-US" sz="4400" dirty="0"/>
              <a:t>PMRAC Meeting: September 14, 2023</a:t>
            </a:r>
          </a:p>
        </p:txBody>
      </p:sp>
    </p:spTree>
    <p:custDataLst>
      <p:tags r:id="rId1"/>
    </p:custDataLst>
    <p:extLst>
      <p:ext uri="{BB962C8B-B14F-4D97-AF65-F5344CB8AC3E}">
        <p14:creationId xmlns:p14="http://schemas.microsoft.com/office/powerpoint/2010/main" val="72282743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Determinants of Health Risk Assessment</a:t>
            </a:r>
          </a:p>
        </p:txBody>
      </p:sp>
      <p:sp>
        <p:nvSpPr>
          <p:cNvPr id="3" name="Content Placeholder 2"/>
          <p:cNvSpPr>
            <a:spLocks noGrp="1"/>
          </p:cNvSpPr>
          <p:nvPr>
            <p:ph idx="1"/>
          </p:nvPr>
        </p:nvSpPr>
        <p:spPr/>
        <p:txBody>
          <a:bodyPr/>
          <a:lstStyle/>
          <a:p>
            <a:r>
              <a:rPr lang="en-US" dirty="0"/>
              <a:t>CMS is proposing to establish a stand-alone code for the administration of a standardized, evidence-based social determinants of health (SDOH) risk assessment</a:t>
            </a:r>
          </a:p>
          <a:p>
            <a:r>
              <a:rPr lang="en-US" dirty="0"/>
              <a:t>Must be furnished on the same day as an evaluation and management visit, and could be via telehealth and/or by auxiliary personnel</a:t>
            </a:r>
          </a:p>
          <a:p>
            <a:r>
              <a:rPr lang="en-US" dirty="0"/>
              <a:t>SDOH(s) are economic and social conditions that influence the health of people and communities. </a:t>
            </a:r>
          </a:p>
          <a:p>
            <a:pPr lvl="1"/>
            <a:r>
              <a:rPr lang="en-US" dirty="0"/>
              <a:t>Examples may include but are not limited to food insecurity, transportation insecurity, housing insecurity, and unreliable access to public utilities, when they significantly limit the practitioner’s ability to diagnose or treat the problem(s) addressed in the initiating visit</a:t>
            </a:r>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
        <p:nvSpPr>
          <p:cNvPr id="5" name="TextBox 4"/>
          <p:cNvSpPr txBox="1"/>
          <p:nvPr/>
        </p:nvSpPr>
        <p:spPr>
          <a:xfrm>
            <a:off x="940169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74151"/>
                </a:solidFill>
                <a:effectLst/>
                <a:uLnTx/>
                <a:uFillTx/>
                <a:latin typeface="Arial" panose="020B0604020202020204"/>
                <a:ea typeface="+mn-ea"/>
                <a:cs typeface="+mn-cs"/>
              </a:rPr>
              <a:t>Pages 240, 251-56</a:t>
            </a:r>
            <a:endPar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09448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6089" y="3917516"/>
            <a:ext cx="11354980" cy="2862322"/>
          </a:xfrm>
          <a:prstGeom prst="rect">
            <a:avLst/>
          </a:prstGeom>
          <a:noFill/>
        </p:spPr>
        <p:txBody>
          <a:bodyPr wrap="square" numCol="2" rtlCol="0">
            <a:spAutoFit/>
          </a:bodyPr>
          <a:lstStyle/>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Person-centered assessment</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Practitioner, Home-, and Community-Based Care Coordination</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Health education</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Building self-advocacy skills</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Health care access/health system navigation</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Facilitating behavioral change</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Facilitating and providing social and emotional support</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Leveraging lived experience when applicable to provide support, mentorship, or inspiration to meet treatment goals</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endParaRPr>
          </a:p>
        </p:txBody>
      </p:sp>
      <p:sp>
        <p:nvSpPr>
          <p:cNvPr id="2" name="Title 1"/>
          <p:cNvSpPr>
            <a:spLocks noGrp="1"/>
          </p:cNvSpPr>
          <p:nvPr>
            <p:ph type="title"/>
          </p:nvPr>
        </p:nvSpPr>
        <p:spPr/>
        <p:txBody>
          <a:bodyPr/>
          <a:lstStyle/>
          <a:p>
            <a:r>
              <a:rPr lang="en-US" dirty="0"/>
              <a:t>Community Health Integration Services</a:t>
            </a:r>
          </a:p>
        </p:txBody>
      </p:sp>
      <p:sp>
        <p:nvSpPr>
          <p:cNvPr id="3" name="Content Placeholder 2"/>
          <p:cNvSpPr>
            <a:spLocks noGrp="1"/>
          </p:cNvSpPr>
          <p:nvPr>
            <p:ph idx="1"/>
          </p:nvPr>
        </p:nvSpPr>
        <p:spPr>
          <a:xfrm>
            <a:off x="316089" y="1362666"/>
            <a:ext cx="11559822" cy="4118931"/>
          </a:xfrm>
        </p:spPr>
        <p:txBody>
          <a:bodyPr/>
          <a:lstStyle/>
          <a:p>
            <a:r>
              <a:rPr lang="en-US" dirty="0"/>
              <a:t>CMS is proposing to establish separate coding and payment for community health integration (CHI) services</a:t>
            </a:r>
          </a:p>
          <a:p>
            <a:r>
              <a:rPr lang="en-US" dirty="0"/>
              <a:t>A CHW or other auxiliary personnel under the supervision of a physician or other practitioner would perform activities to address SDOH that are significantly limiting ability to diagnose or treat problems, including:</a:t>
            </a:r>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231-251</a:t>
            </a:r>
          </a:p>
        </p:txBody>
      </p:sp>
    </p:spTree>
    <p:extLst>
      <p:ext uri="{BB962C8B-B14F-4D97-AF65-F5344CB8AC3E}">
        <p14:creationId xmlns:p14="http://schemas.microsoft.com/office/powerpoint/2010/main" val="398095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6089" y="4031048"/>
            <a:ext cx="11354980" cy="2862322"/>
          </a:xfrm>
          <a:prstGeom prst="rect">
            <a:avLst/>
          </a:prstGeom>
          <a:noFill/>
        </p:spPr>
        <p:txBody>
          <a:bodyPr wrap="square" numCol="2" rtlCol="0">
            <a:spAutoFit/>
          </a:bodyPr>
          <a:lstStyle/>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Person-centered assessment</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Practitioner, Home-, and Community-Based Care Coordination</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Health education</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Building self-advocacy skills</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Health care access/health system navigation</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Facilitating behavioral change</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Facilitating and providing social and emotional support</a:t>
            </a:r>
          </a:p>
          <a:p>
            <a:pPr marL="800100" marR="0" lvl="1" indent="-34290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174151"/>
                </a:solidFill>
                <a:effectLst/>
                <a:uLnTx/>
                <a:uFillTx/>
                <a:latin typeface="Arial" panose="020B0604020202020204"/>
                <a:ea typeface="+mn-ea"/>
                <a:cs typeface="+mn-cs"/>
              </a:rPr>
              <a:t>Leveraging lived experience when applicable to provide support, mentorship, or inspiration to meet treatment goals</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endParaRPr>
          </a:p>
        </p:txBody>
      </p:sp>
      <p:sp>
        <p:nvSpPr>
          <p:cNvPr id="2" name="Title 1"/>
          <p:cNvSpPr>
            <a:spLocks noGrp="1"/>
          </p:cNvSpPr>
          <p:nvPr>
            <p:ph type="title"/>
          </p:nvPr>
        </p:nvSpPr>
        <p:spPr/>
        <p:txBody>
          <a:bodyPr/>
          <a:lstStyle/>
          <a:p>
            <a:r>
              <a:rPr lang="en-US" dirty="0"/>
              <a:t>Principal Illness Navigation Services</a:t>
            </a:r>
          </a:p>
        </p:txBody>
      </p:sp>
      <p:sp>
        <p:nvSpPr>
          <p:cNvPr id="3" name="Content Placeholder 2"/>
          <p:cNvSpPr>
            <a:spLocks noGrp="1"/>
          </p:cNvSpPr>
          <p:nvPr>
            <p:ph idx="1"/>
          </p:nvPr>
        </p:nvSpPr>
        <p:spPr>
          <a:xfrm>
            <a:off x="316089" y="1169651"/>
            <a:ext cx="11559822" cy="4118931"/>
          </a:xfrm>
        </p:spPr>
        <p:txBody>
          <a:bodyPr/>
          <a:lstStyle/>
          <a:p>
            <a:r>
              <a:rPr lang="en-US" dirty="0"/>
              <a:t>CMS is proposing to establish separate coding and payment for principal illness navigation (PIN) services</a:t>
            </a:r>
          </a:p>
          <a:p>
            <a:r>
              <a:rPr lang="en-US" dirty="0"/>
              <a:t>A patient navigator, certified peer specialist, or other auxiliary personnel under the supervision of a physician or other practitioner would perform activities to address SDOH(s) that are significantly limiting ability to diagnose or treat problems for patients with a serious, high-risk condition (including Serious Mental Illness &amp; SUD), including:</a:t>
            </a:r>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256-273</a:t>
            </a:r>
          </a:p>
        </p:txBody>
      </p:sp>
    </p:spTree>
    <p:extLst>
      <p:ext uri="{BB962C8B-B14F-4D97-AF65-F5344CB8AC3E}">
        <p14:creationId xmlns:p14="http://schemas.microsoft.com/office/powerpoint/2010/main" val="2077698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494066" y="1148714"/>
            <a:ext cx="11357623" cy="4387441"/>
          </a:xfrm>
        </p:spPr>
        <p:txBody>
          <a:bodyPr/>
          <a:lstStyle/>
          <a:p>
            <a:r>
              <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Finalize the proposed code descriptors and valuation for HCPCS code GXXX5 (social  determinants risk assessment), with the modifications described below; </a:t>
            </a:r>
          </a:p>
          <a:p>
            <a:r>
              <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Finalize the coding descriptors and valuation for proposed HCPCS codes GXXX1 and  GXXX2 (community health integration services), with the modification described below; </a:t>
            </a:r>
          </a:p>
          <a:p>
            <a:r>
              <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Finalize the proposed coding descriptors and valuation for HCPCS codes GXXX3 and      GXXX4 (principal illness navigation services), with the modifications described below; </a:t>
            </a:r>
          </a:p>
          <a:p>
            <a:r>
              <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Finalize proposal to revise the reimbursement rate for behavioral health integration (BHI) services (CPT code 99484 and HCPCS code G0323) to more accurately value the  work involved in the delivery of these services. </a:t>
            </a:r>
          </a:p>
        </p:txBody>
      </p:sp>
      <p:sp>
        <p:nvSpPr>
          <p:cNvPr id="4" name="Text Placeholder 3"/>
          <p:cNvSpPr>
            <a:spLocks noGrp="1"/>
          </p:cNvSpPr>
          <p:nvPr>
            <p:ph type="body" sz="quarter" idx="10"/>
          </p:nvPr>
        </p:nvSpPr>
        <p:spPr>
          <a:xfrm>
            <a:off x="547333" y="337192"/>
            <a:ext cx="10698423" cy="614386"/>
          </a:xfrm>
        </p:spPr>
        <p:txBody>
          <a:bodyPr/>
          <a:lstStyle/>
          <a:p>
            <a:r>
              <a:rPr lang="en-US" sz="4000" i="1" dirty="0"/>
              <a:t>ASAM comments on MPFS</a:t>
            </a:r>
            <a:endParaRPr lang="en-US" sz="4000" dirty="0"/>
          </a:p>
          <a:p>
            <a:endParaRPr lang="en-US" dirty="0"/>
          </a:p>
        </p:txBody>
      </p:sp>
    </p:spTree>
    <p:extLst>
      <p:ext uri="{BB962C8B-B14F-4D97-AF65-F5344CB8AC3E}">
        <p14:creationId xmlns:p14="http://schemas.microsoft.com/office/powerpoint/2010/main" val="1771827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Marriage and Family Therapists &amp; Mental Health Counselors</a:t>
            </a:r>
          </a:p>
        </p:txBody>
      </p:sp>
      <p:sp>
        <p:nvSpPr>
          <p:cNvPr id="3" name="Content Placeholder 2"/>
          <p:cNvSpPr>
            <a:spLocks noGrp="1"/>
          </p:cNvSpPr>
          <p:nvPr>
            <p:ph idx="1"/>
          </p:nvPr>
        </p:nvSpPr>
        <p:spPr/>
        <p:txBody>
          <a:bodyPr/>
          <a:lstStyle/>
          <a:p>
            <a:r>
              <a:rPr lang="en-US" dirty="0"/>
              <a:t>As required by the Consolidated Appropriations Act (CAA) of 2023, CMS is proposing to authorize coverage of marriage and family therapists (MFTs) and mental health counselors (MHCs)</a:t>
            </a:r>
          </a:p>
          <a:p>
            <a:pPr lvl="1"/>
            <a:r>
              <a:rPr lang="en-US" dirty="0"/>
              <a:t>Addiction Counselors who meet all the applicable requirements of MHCs would be able to enroll in Medicare as MHCs and bill for MHC services</a:t>
            </a:r>
          </a:p>
          <a:p>
            <a:r>
              <a:rPr lang="en-US" dirty="0"/>
              <a:t>The payment rate for these providers is 80 percent of the lesser of the actual charge for the services or 75 percent of the amount determined for clinical psychologist services under the PFS</a:t>
            </a:r>
          </a:p>
          <a:p>
            <a:r>
              <a:rPr lang="en-US" dirty="0"/>
              <a:t>CMS is proposing to add MHCs and MFTs to the list of practitioners eligible to </a:t>
            </a:r>
            <a:r>
              <a:rPr lang="en-US" dirty="0">
                <a:solidFill>
                  <a:srgbClr val="0A2632"/>
                </a:solidFill>
              </a:rPr>
              <a:t>deliver</a:t>
            </a:r>
            <a:r>
              <a:rPr lang="en-US" dirty="0">
                <a:solidFill>
                  <a:schemeClr val="accent1"/>
                </a:solidFill>
              </a:rPr>
              <a:t> </a:t>
            </a:r>
            <a:r>
              <a:rPr lang="en-US" dirty="0"/>
              <a:t>Medicare telehealth services at the distant site</a:t>
            </a:r>
          </a:p>
          <a:p>
            <a:endParaRPr lang="en-US" dirty="0"/>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328-338</a:t>
            </a:r>
          </a:p>
        </p:txBody>
      </p:sp>
    </p:spTree>
    <p:extLst>
      <p:ext uri="{BB962C8B-B14F-4D97-AF65-F5344CB8AC3E}">
        <p14:creationId xmlns:p14="http://schemas.microsoft.com/office/powerpoint/2010/main" val="722988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Marriage and Family Therapists</a:t>
            </a:r>
          </a:p>
        </p:txBody>
      </p:sp>
      <p:sp>
        <p:nvSpPr>
          <p:cNvPr id="3" name="Content Placeholder 2"/>
          <p:cNvSpPr>
            <a:spLocks noGrp="1"/>
          </p:cNvSpPr>
          <p:nvPr>
            <p:ph idx="1"/>
          </p:nvPr>
        </p:nvSpPr>
        <p:spPr>
          <a:xfrm>
            <a:off x="316089" y="1412458"/>
            <a:ext cx="11559822" cy="4118931"/>
          </a:xfrm>
        </p:spPr>
        <p:txBody>
          <a:bodyPr/>
          <a:lstStyle/>
          <a:p>
            <a:r>
              <a:rPr lang="en-US" sz="2400" dirty="0"/>
              <a:t>Marriage and Family Therapist (MFT) – proposed sec. 410.53:</a:t>
            </a:r>
          </a:p>
          <a:p>
            <a:pPr lvl="1"/>
            <a:r>
              <a:rPr lang="en-US" sz="2100" dirty="0"/>
              <a:t>Possesses a master's or doctor's degree which qualifies for licensure or certification as a MFT in the State;</a:t>
            </a:r>
          </a:p>
          <a:p>
            <a:pPr lvl="1"/>
            <a:r>
              <a:rPr lang="en-US" sz="2100" dirty="0"/>
              <a:t>Has performed at least 2 years or 3,000 hours of post master’s degree clinical supervised experience in marriage and family therapy in an appropriate setting; and</a:t>
            </a:r>
          </a:p>
          <a:p>
            <a:pPr lvl="1"/>
            <a:r>
              <a:rPr lang="en-US" sz="2100" dirty="0"/>
              <a:t>Is licensed or certified as a MFT by the State in which the services are performed. </a:t>
            </a:r>
          </a:p>
          <a:p>
            <a:r>
              <a:rPr lang="en-US" sz="2400" dirty="0"/>
              <a:t>MFT services: services furnished for the diagnosis and treatment of mental illnesses (other than services furnished to an inpatient of a hospital), which the MFT is legally authorized to perform under State law (or the State regulatory mechanism provided by State law) of the State in which such services are furnished. The services must be of a type that would be covered if they were furnished by a physician or as an incident to a physician's professional service and must meet the requirements of this section.</a:t>
            </a:r>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331-333</a:t>
            </a:r>
          </a:p>
        </p:txBody>
      </p:sp>
    </p:spTree>
    <p:extLst>
      <p:ext uri="{BB962C8B-B14F-4D97-AF65-F5344CB8AC3E}">
        <p14:creationId xmlns:p14="http://schemas.microsoft.com/office/powerpoint/2010/main" val="1298998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 Counselors</a:t>
            </a:r>
          </a:p>
        </p:txBody>
      </p:sp>
      <p:sp>
        <p:nvSpPr>
          <p:cNvPr id="3" name="Content Placeholder 2"/>
          <p:cNvSpPr>
            <a:spLocks noGrp="1"/>
          </p:cNvSpPr>
          <p:nvPr>
            <p:ph idx="1"/>
          </p:nvPr>
        </p:nvSpPr>
        <p:spPr>
          <a:xfrm>
            <a:off x="316089" y="1394529"/>
            <a:ext cx="11559822" cy="4118931"/>
          </a:xfrm>
        </p:spPr>
        <p:txBody>
          <a:bodyPr/>
          <a:lstStyle/>
          <a:p>
            <a:r>
              <a:rPr lang="en-US" sz="2400" dirty="0"/>
              <a:t>Mental Health Counselors (MHC) – proposed sec. 410.54:</a:t>
            </a:r>
          </a:p>
          <a:p>
            <a:pPr lvl="1"/>
            <a:r>
              <a:rPr lang="en-US" sz="2100" dirty="0"/>
              <a:t>Possesses a master's or doctor's degree which qualifies for licensure or certification as a MHC, clinical professional counselor (CPC), or professional counselor (PC) in the State;</a:t>
            </a:r>
          </a:p>
          <a:p>
            <a:pPr lvl="1"/>
            <a:r>
              <a:rPr lang="en-US" sz="2100" dirty="0"/>
              <a:t>Has performed at least 2 years or 3,000 hours of post master’s degree clinical supervised experience in mental health counseling in an appropriate setting; and</a:t>
            </a:r>
          </a:p>
          <a:p>
            <a:pPr lvl="1"/>
            <a:r>
              <a:rPr lang="en-US" sz="2100" dirty="0"/>
              <a:t>Is licensed or certified as a MHC, CPC, or PC by the State in which the services are performed. </a:t>
            </a:r>
          </a:p>
          <a:p>
            <a:r>
              <a:rPr lang="en-US" sz="2400" dirty="0"/>
              <a:t>MHC services: services furnished for the diagnosis and treatment of mental illnesses (other than services furnished to an inpatient of a hospital), which the MHC is legally authorized to perform under State law (or the State regulatory mechanism provided by State law) of the State in which such services are furnished. The services must be of a type that would be covered if they were furnished by a physician or as an incident to a physician's professional service and must meet the requirements of this section.</a:t>
            </a:r>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333-334</a:t>
            </a:r>
          </a:p>
        </p:txBody>
      </p:sp>
    </p:spTree>
    <p:extLst>
      <p:ext uri="{BB962C8B-B14F-4D97-AF65-F5344CB8AC3E}">
        <p14:creationId xmlns:p14="http://schemas.microsoft.com/office/powerpoint/2010/main" val="207992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494066" y="1148714"/>
            <a:ext cx="11357623" cy="4387441"/>
          </a:xfrm>
        </p:spPr>
        <p:txBody>
          <a:bodyPr/>
          <a:lstStyle/>
          <a:p>
            <a:r>
              <a:rPr lang="en-US"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Explicitly codify the inclusion of Addiction Counselors who meet all the applicable requirements of a Mental Health Counselor to enroll in Medicare and bill for services.</a:t>
            </a:r>
          </a:p>
        </p:txBody>
      </p:sp>
      <p:sp>
        <p:nvSpPr>
          <p:cNvPr id="4" name="Text Placeholder 3"/>
          <p:cNvSpPr>
            <a:spLocks noGrp="1"/>
          </p:cNvSpPr>
          <p:nvPr>
            <p:ph type="body" sz="quarter" idx="10"/>
          </p:nvPr>
        </p:nvSpPr>
        <p:spPr>
          <a:xfrm>
            <a:off x="547333" y="337192"/>
            <a:ext cx="10698423" cy="614386"/>
          </a:xfrm>
        </p:spPr>
        <p:txBody>
          <a:bodyPr/>
          <a:lstStyle/>
          <a:p>
            <a:r>
              <a:rPr lang="en-US" sz="4000" i="1" dirty="0"/>
              <a:t>ASAM comments on MPFS</a:t>
            </a:r>
            <a:endParaRPr lang="en-US" sz="4000" dirty="0"/>
          </a:p>
          <a:p>
            <a:endParaRPr lang="en-US" dirty="0"/>
          </a:p>
        </p:txBody>
      </p:sp>
    </p:spTree>
    <p:extLst>
      <p:ext uri="{BB962C8B-B14F-4D97-AF65-F5344CB8AC3E}">
        <p14:creationId xmlns:p14="http://schemas.microsoft.com/office/powerpoint/2010/main" val="1404748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Adjustments to Payment for Timed Behavioral Health Services</a:t>
            </a:r>
          </a:p>
        </p:txBody>
      </p:sp>
      <p:sp>
        <p:nvSpPr>
          <p:cNvPr id="3" name="Content Placeholder 2"/>
          <p:cNvSpPr>
            <a:spLocks noGrp="1"/>
          </p:cNvSpPr>
          <p:nvPr>
            <p:ph idx="1"/>
          </p:nvPr>
        </p:nvSpPr>
        <p:spPr/>
        <p:txBody>
          <a:bodyPr/>
          <a:lstStyle/>
          <a:p>
            <a:r>
              <a:rPr lang="en-US" dirty="0"/>
              <a:t>CMS is proposing to increase the reimbursement rate for psychotherapy services payable under the PFS using a 4-year transition</a:t>
            </a:r>
          </a:p>
          <a:p>
            <a:r>
              <a:rPr lang="en-US" dirty="0"/>
              <a:t>These services would include individual psychotherapy, psychotherapy for crisis, psychoanalysis, family psychotherapy (with or without the patient present), multiple family group psychotherapy, and group psychotherapy</a:t>
            </a:r>
          </a:p>
          <a:p>
            <a:r>
              <a:rPr lang="en-US" dirty="0"/>
              <a:t>CMS requests comments on whether the proposed adjustment accounts for the resources involved in furnishing these services or whether it should consider further adjustments</a:t>
            </a:r>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345-353</a:t>
            </a:r>
          </a:p>
        </p:txBody>
      </p:sp>
    </p:spTree>
    <p:extLst>
      <p:ext uri="{BB962C8B-B14F-4D97-AF65-F5344CB8AC3E}">
        <p14:creationId xmlns:p14="http://schemas.microsoft.com/office/powerpoint/2010/main" val="1015948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Updates to the Payment Rate for the PFS SUD Bundle (HCPCS G2086-2088)</a:t>
            </a:r>
          </a:p>
        </p:txBody>
      </p:sp>
      <p:sp>
        <p:nvSpPr>
          <p:cNvPr id="3" name="Content Placeholder 2"/>
          <p:cNvSpPr>
            <a:spLocks noGrp="1"/>
          </p:cNvSpPr>
          <p:nvPr>
            <p:ph idx="1"/>
          </p:nvPr>
        </p:nvSpPr>
        <p:spPr/>
        <p:txBody>
          <a:bodyPr/>
          <a:lstStyle/>
          <a:p>
            <a:r>
              <a:rPr lang="en-US" dirty="0"/>
              <a:t>CMS is proposing to increase the reimbursement rate for the bundled payment for office-based treatment of a substance use disorder (including treatment plan development, care coordination, individual therapy and group therapy and counseling)</a:t>
            </a:r>
          </a:p>
          <a:p>
            <a:r>
              <a:rPr lang="en-US" dirty="0"/>
              <a:t>The adjustment is consistent with last year’s change to the opioid treatment program rate, where the crosswalk for psychotherapy was increased from 30 minutes to 45 minutes</a:t>
            </a:r>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354-355</a:t>
            </a:r>
          </a:p>
        </p:txBody>
      </p:sp>
    </p:spTree>
    <p:extLst>
      <p:ext uri="{BB962C8B-B14F-4D97-AF65-F5344CB8AC3E}">
        <p14:creationId xmlns:p14="http://schemas.microsoft.com/office/powerpoint/2010/main" val="1463259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B3BB75-CDA1-429E-A723-50BEB1D0732A}"/>
              </a:ext>
            </a:extLst>
          </p:cNvPr>
          <p:cNvSpPr>
            <a:spLocks noGrp="1"/>
          </p:cNvSpPr>
          <p:nvPr>
            <p:ph idx="1"/>
          </p:nvPr>
        </p:nvSpPr>
        <p:spPr>
          <a:xfrm>
            <a:off x="609600" y="1398915"/>
            <a:ext cx="10972800" cy="5303520"/>
          </a:xfrm>
        </p:spPr>
        <p:txBody>
          <a:bodyPr>
            <a:normAutofit fontScale="92500" lnSpcReduction="10000"/>
          </a:bodyPr>
          <a:lstStyle/>
          <a:p>
            <a:r>
              <a:rPr lang="en-US" dirty="0">
                <a:solidFill>
                  <a:schemeClr val="bg1"/>
                </a:solidFill>
                <a:latin typeface="Lato" panose="020F0502020204030203" pitchFamily="34" charset="0"/>
                <a:ea typeface="Lato" panose="020F0502020204030203" pitchFamily="34" charset="0"/>
                <a:cs typeface="Lato" panose="020F0502020204030203" pitchFamily="34" charset="0"/>
              </a:rPr>
              <a:t>Welcome</a:t>
            </a:r>
          </a:p>
          <a:p>
            <a:r>
              <a:rPr lang="en-US" dirty="0">
                <a:solidFill>
                  <a:schemeClr val="bg1"/>
                </a:solidFill>
                <a:latin typeface="Lato" panose="020F0502020204030203" pitchFamily="34" charset="0"/>
                <a:ea typeface="Lato" panose="020F0502020204030203" pitchFamily="34" charset="0"/>
                <a:cs typeface="Lato" panose="020F0502020204030203" pitchFamily="34" charset="0"/>
              </a:rPr>
              <a:t>Recognition of new members</a:t>
            </a:r>
          </a:p>
          <a:p>
            <a:r>
              <a:rPr lang="en-US" dirty="0">
                <a:solidFill>
                  <a:schemeClr val="bg1"/>
                </a:solidFill>
                <a:latin typeface="Lato" panose="020F0502020204030203" pitchFamily="34" charset="0"/>
                <a:ea typeface="Lato" panose="020F0502020204030203" pitchFamily="34" charset="0"/>
                <a:cs typeface="Lato" panose="020F0502020204030203" pitchFamily="34" charset="0"/>
              </a:rPr>
              <a:t>Voting items</a:t>
            </a:r>
          </a:p>
          <a:p>
            <a:pPr lvl="1"/>
            <a:r>
              <a:rPr lang="en-US" dirty="0">
                <a:solidFill>
                  <a:schemeClr val="bg1"/>
                </a:solidFill>
                <a:latin typeface="Lato" panose="020F0502020204030203" pitchFamily="34" charset="0"/>
                <a:ea typeface="Lato" panose="020F0502020204030203" pitchFamily="34" charset="0"/>
                <a:cs typeface="Lato" panose="020F0502020204030203" pitchFamily="34" charset="0"/>
              </a:rPr>
              <a:t>Minutes from June 2023 meeting</a:t>
            </a:r>
          </a:p>
          <a:p>
            <a:pPr lvl="1"/>
            <a:r>
              <a:rPr lang="en-US" dirty="0">
                <a:solidFill>
                  <a:schemeClr val="bg1"/>
                </a:solidFill>
                <a:latin typeface="Lato" panose="020F0502020204030203" pitchFamily="34" charset="0"/>
                <a:ea typeface="Lato" panose="020F0502020204030203" pitchFamily="34" charset="0"/>
                <a:cs typeface="Lato" panose="020F0502020204030203" pitchFamily="34" charset="0"/>
              </a:rPr>
              <a:t>Changes to Billing &amp; Coding Subcommittee procedures</a:t>
            </a:r>
          </a:p>
          <a:p>
            <a:r>
              <a:rPr lang="en-US" dirty="0">
                <a:solidFill>
                  <a:schemeClr val="bg1"/>
                </a:solidFill>
                <a:latin typeface="Lato" panose="020F0502020204030203" pitchFamily="34" charset="0"/>
                <a:ea typeface="Lato" panose="020F0502020204030203" pitchFamily="34" charset="0"/>
                <a:cs typeface="Lato" panose="020F0502020204030203" pitchFamily="34" charset="0"/>
              </a:rPr>
              <a:t>Federal Regulatory Affairs and Practice Management Update</a:t>
            </a:r>
          </a:p>
          <a:p>
            <a:pPr lvl="1"/>
            <a:r>
              <a:rPr lang="en-US" dirty="0">
                <a:solidFill>
                  <a:schemeClr val="bg1"/>
                </a:solidFill>
                <a:latin typeface="Lato" panose="020F0502020204030203" pitchFamily="34" charset="0"/>
                <a:ea typeface="Lato" panose="020F0502020204030203" pitchFamily="34" charset="0"/>
                <a:cs typeface="Lato" panose="020F0502020204030203" pitchFamily="34" charset="0"/>
              </a:rPr>
              <a:t>CMS MPFS and OPPS rules</a:t>
            </a:r>
          </a:p>
          <a:p>
            <a:pPr lvl="1"/>
            <a:r>
              <a:rPr lang="en-US" dirty="0">
                <a:solidFill>
                  <a:schemeClr val="bg1"/>
                </a:solidFill>
                <a:latin typeface="Lato" panose="020F0502020204030203" pitchFamily="34" charset="0"/>
                <a:ea typeface="Lato" panose="020F0502020204030203" pitchFamily="34" charset="0"/>
                <a:cs typeface="Lato" panose="020F0502020204030203" pitchFamily="34" charset="0"/>
              </a:rPr>
              <a:t>CLIA-waived tests</a:t>
            </a:r>
          </a:p>
          <a:p>
            <a:pPr lvl="1"/>
            <a:r>
              <a:rPr lang="en-US" dirty="0">
                <a:solidFill>
                  <a:schemeClr val="bg1"/>
                </a:solidFill>
                <a:latin typeface="Lato" panose="020F0502020204030203" pitchFamily="34" charset="0"/>
                <a:ea typeface="Lato" panose="020F0502020204030203" pitchFamily="34" charset="0"/>
                <a:cs typeface="Lato" panose="020F0502020204030203" pitchFamily="34" charset="0"/>
              </a:rPr>
              <a:t>Administration of Injectables in Hospital Settings</a:t>
            </a:r>
          </a:p>
          <a:p>
            <a:r>
              <a:rPr lang="en-US" dirty="0">
                <a:solidFill>
                  <a:schemeClr val="bg1"/>
                </a:solidFill>
                <a:latin typeface="Lato" panose="020F0502020204030203" pitchFamily="34" charset="0"/>
                <a:ea typeface="Lato" panose="020F0502020204030203" pitchFamily="34" charset="0"/>
                <a:cs typeface="Lato" panose="020F0502020204030203" pitchFamily="34" charset="0"/>
              </a:rPr>
              <a:t>Update: Proposed Federal Parity and Telemedicine </a:t>
            </a:r>
            <a:r>
              <a:rPr lang="en-US" dirty="0" err="1">
                <a:solidFill>
                  <a:schemeClr val="bg1"/>
                </a:solidFill>
                <a:latin typeface="Lato" panose="020F0502020204030203" pitchFamily="34" charset="0"/>
                <a:ea typeface="Lato" panose="020F0502020204030203" pitchFamily="34" charset="0"/>
                <a:cs typeface="Lato" panose="020F0502020204030203" pitchFamily="34" charset="0"/>
              </a:rPr>
              <a:t>RulesCLIA</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-waived fentanyl testing</a:t>
            </a:r>
          </a:p>
          <a:p>
            <a:r>
              <a:rPr lang="en-US" dirty="0">
                <a:solidFill>
                  <a:schemeClr val="bg1"/>
                </a:solidFill>
              </a:rPr>
              <a:t>New business/reminders</a:t>
            </a:r>
          </a:p>
          <a:p>
            <a:r>
              <a:rPr lang="en-US" dirty="0">
                <a:solidFill>
                  <a:schemeClr val="bg1"/>
                </a:solidFill>
              </a:rPr>
              <a:t>Adjourn</a:t>
            </a:r>
          </a:p>
          <a:p>
            <a:pPr marL="342900" lvl="2" indent="-342900"/>
            <a:endParaRPr lang="en-US" sz="3200" dirty="0"/>
          </a:p>
          <a:p>
            <a:pPr marL="342900" lvl="2" indent="-342900"/>
            <a:endParaRPr lang="en-US" sz="3200" dirty="0"/>
          </a:p>
          <a:p>
            <a:pPr lvl="2"/>
            <a:endParaRPr lang="en-US" dirty="0"/>
          </a:p>
        </p:txBody>
      </p:sp>
      <p:sp>
        <p:nvSpPr>
          <p:cNvPr id="4" name="TextBox 3"/>
          <p:cNvSpPr txBox="1"/>
          <p:nvPr/>
        </p:nvSpPr>
        <p:spPr>
          <a:xfrm>
            <a:off x="304800" y="321310"/>
            <a:ext cx="11582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Agenda</a:t>
            </a:r>
          </a:p>
        </p:txBody>
      </p:sp>
    </p:spTree>
    <p:extLst>
      <p:ext uri="{BB962C8B-B14F-4D97-AF65-F5344CB8AC3E}">
        <p14:creationId xmlns:p14="http://schemas.microsoft.com/office/powerpoint/2010/main" val="99889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Comment Solicitation on Expanding Access to Behavioral Health Services</a:t>
            </a:r>
          </a:p>
        </p:txBody>
      </p:sp>
      <p:sp>
        <p:nvSpPr>
          <p:cNvPr id="3" name="Content Placeholder 2"/>
          <p:cNvSpPr>
            <a:spLocks noGrp="1"/>
          </p:cNvSpPr>
          <p:nvPr>
            <p:ph idx="1"/>
          </p:nvPr>
        </p:nvSpPr>
        <p:spPr/>
        <p:txBody>
          <a:bodyPr/>
          <a:lstStyle/>
          <a:p>
            <a:r>
              <a:rPr lang="en-US" dirty="0"/>
              <a:t>CMS is requesting feedback on ways it can continue to expand access to behavioral health services, including but not limited to:</a:t>
            </a:r>
          </a:p>
          <a:p>
            <a:pPr lvl="1"/>
            <a:r>
              <a:rPr lang="en-US" dirty="0"/>
              <a:t>Ways to increase access to BHI services, including the psychiatric collaborative care model</a:t>
            </a:r>
          </a:p>
          <a:p>
            <a:pPr lvl="1"/>
            <a:r>
              <a:rPr lang="en-US" dirty="0"/>
              <a:t>Whether to consider new coding to allow inter-professional consultation to be billed by practitioners who are authorized by statute for the diagnosis and treatment of mental illness (which includes CSWs, MHCs, and MFTs)</a:t>
            </a:r>
          </a:p>
          <a:p>
            <a:pPr lvl="1"/>
            <a:r>
              <a:rPr lang="en-US" dirty="0"/>
              <a:t>Intensive outpatient (IOP) services furnished in other settings</a:t>
            </a:r>
          </a:p>
          <a:p>
            <a:pPr lvl="1"/>
            <a:r>
              <a:rPr lang="en-US" dirty="0"/>
              <a:t>How to increase psychiatrist participation in Medicare</a:t>
            </a:r>
          </a:p>
          <a:p>
            <a:pPr lvl="1"/>
            <a:r>
              <a:rPr lang="en-US" dirty="0"/>
              <a:t>Whether there is a need for separate coding and payment for interventions initiated or furnished in the emergency department or other crisis settings for patients with suicidality or at risk of suicide</a:t>
            </a:r>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355-356</a:t>
            </a:r>
          </a:p>
        </p:txBody>
      </p:sp>
    </p:spTree>
    <p:extLst>
      <p:ext uri="{BB962C8B-B14F-4D97-AF65-F5344CB8AC3E}">
        <p14:creationId xmlns:p14="http://schemas.microsoft.com/office/powerpoint/2010/main" val="1067536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494066" y="1148714"/>
            <a:ext cx="11357623" cy="4387441"/>
          </a:xfrm>
        </p:spPr>
        <p:txBody>
          <a:bodyPr/>
          <a:lstStyle/>
          <a:p>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Finalize the proposed adjustments for timed behavioral health services; </a:t>
            </a:r>
          </a:p>
          <a:p>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Finalize the proposal to reflect a greater intensity of psychotherapy service delivery for  patients receiving treatment for a SUD through office-based care; </a:t>
            </a:r>
          </a:p>
          <a:p>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Establish coverage and payment for intensive SUD outpatient treatment services using  HCPCS G code(s) under the existing office-based SUD treatment billing code set  (G2086-G2088); </a:t>
            </a:r>
          </a:p>
          <a:p>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Consider new coding to allow clinicians to report psychoeducation services with more  specificity; </a:t>
            </a:r>
          </a:p>
          <a:p>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Consider revisions to HCPCS codes for reporting counseling for substance use services; </a:t>
            </a:r>
          </a:p>
          <a:p>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Use the terms “mental health” and “substance use disorder” rather than “behavioral  health” in Medicare regulations; </a:t>
            </a:r>
          </a:p>
        </p:txBody>
      </p:sp>
      <p:sp>
        <p:nvSpPr>
          <p:cNvPr id="4" name="Text Placeholder 3"/>
          <p:cNvSpPr>
            <a:spLocks noGrp="1"/>
          </p:cNvSpPr>
          <p:nvPr>
            <p:ph type="body" sz="quarter" idx="10"/>
          </p:nvPr>
        </p:nvSpPr>
        <p:spPr>
          <a:xfrm>
            <a:off x="547333" y="337192"/>
            <a:ext cx="10698423" cy="614386"/>
          </a:xfrm>
        </p:spPr>
        <p:txBody>
          <a:bodyPr/>
          <a:lstStyle/>
          <a:p>
            <a:r>
              <a:rPr lang="en-US" sz="4000" i="1" dirty="0"/>
              <a:t>ASAM comments on MPFS</a:t>
            </a:r>
            <a:endParaRPr lang="en-US" sz="4000" dirty="0"/>
          </a:p>
          <a:p>
            <a:endParaRPr lang="en-US" dirty="0"/>
          </a:p>
        </p:txBody>
      </p:sp>
    </p:spTree>
    <p:extLst>
      <p:ext uri="{BB962C8B-B14F-4D97-AF65-F5344CB8AC3E}">
        <p14:creationId xmlns:p14="http://schemas.microsoft.com/office/powerpoint/2010/main" val="2555993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PFS Misc.</a:t>
            </a:r>
          </a:p>
        </p:txBody>
      </p:sp>
      <p:sp>
        <p:nvSpPr>
          <p:cNvPr id="3" name="Content Placeholder 2"/>
          <p:cNvSpPr>
            <a:spLocks noGrp="1"/>
          </p:cNvSpPr>
          <p:nvPr>
            <p:ph idx="1"/>
          </p:nvPr>
        </p:nvSpPr>
        <p:spPr>
          <a:xfrm>
            <a:off x="316089" y="1293206"/>
            <a:ext cx="11559822" cy="4118931"/>
          </a:xfrm>
        </p:spPr>
        <p:txBody>
          <a:bodyPr/>
          <a:lstStyle/>
          <a:p>
            <a:r>
              <a:rPr lang="en-US" sz="2600" dirty="0"/>
              <a:t>Telehealth (p. 127-143)</a:t>
            </a:r>
          </a:p>
          <a:p>
            <a:pPr lvl="1"/>
            <a:r>
              <a:rPr lang="en-US" sz="2000" dirty="0"/>
              <a:t>Services provided in a patient’s home will be paid at the non-facility rate while services provided other than in the patient’s home will be paid at the facility rate starting in 2024</a:t>
            </a:r>
          </a:p>
          <a:p>
            <a:pPr lvl="1"/>
            <a:r>
              <a:rPr lang="en-US" sz="2000" dirty="0"/>
              <a:t>Extending flexibility of direct supervision via audio-visual telehealth through the end of CY24</a:t>
            </a:r>
          </a:p>
          <a:p>
            <a:r>
              <a:rPr lang="en-US" sz="2600" dirty="0"/>
              <a:t>CMS is proposing to authorize coverage of caregiving training services (p. 218-231)</a:t>
            </a:r>
          </a:p>
          <a:p>
            <a:r>
              <a:rPr lang="en-US" sz="2600" dirty="0"/>
              <a:t>CMS is requesting information on digital therapeutics (p. 356-361)</a:t>
            </a:r>
          </a:p>
          <a:p>
            <a:r>
              <a:rPr lang="en-US" sz="2600" dirty="0"/>
              <a:t>CMS is proposing policies regarding payment for dental services inextricably linked to specific covered medical services (p. 361-406)</a:t>
            </a:r>
          </a:p>
          <a:p>
            <a:r>
              <a:rPr lang="en-US" sz="2600" dirty="0"/>
              <a:t>Opioid Treatment Programs (OTP) (p. 500-508)</a:t>
            </a:r>
          </a:p>
          <a:p>
            <a:pPr lvl="1"/>
            <a:r>
              <a:rPr lang="en-US" sz="2000" dirty="0"/>
              <a:t>Extending coverage of audio-only periodic assessments through the end of CY24</a:t>
            </a:r>
          </a:p>
          <a:p>
            <a:pPr lvl="1"/>
            <a:r>
              <a:rPr lang="en-US" sz="2000" dirty="0"/>
              <a:t>Authorizing coverage of intensive outpatient treatment in OTPs</a:t>
            </a:r>
          </a:p>
          <a:p>
            <a:pPr lvl="1"/>
            <a:endParaRPr lang="en-US" dirty="0"/>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Tree>
    <p:extLst>
      <p:ext uri="{BB962C8B-B14F-4D97-AF65-F5344CB8AC3E}">
        <p14:creationId xmlns:p14="http://schemas.microsoft.com/office/powerpoint/2010/main" val="1447532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494066" y="1148714"/>
            <a:ext cx="11357623" cy="4387441"/>
          </a:xfrm>
        </p:spPr>
        <p:txBody>
          <a:bodyPr/>
          <a:lstStyle/>
          <a:p>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Appropriately define and value, and provide information on the appropriate use of,  G2211 (visit complexity); </a:t>
            </a:r>
          </a:p>
          <a:p>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Digital therapeutics</a:t>
            </a:r>
          </a:p>
          <a:p>
            <a:pPr lvl="1"/>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Support data integration from digital therapeutics into electronic health records with new billing codes or other meaningful incentives; </a:t>
            </a:r>
          </a:p>
          <a:p>
            <a:pPr lvl="1"/>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Avail digital therapeutic services for billing for multiple conditions by multiple  practitioners at shorter intervals to support patient care for conditions such as SUD; </a:t>
            </a:r>
          </a:p>
          <a:p>
            <a:pPr lvl="1"/>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Establish more granular coding that appropriately recognizes the range of digital  therapeutic treatment options, as well as the resources involved in furnishing them; </a:t>
            </a:r>
          </a:p>
          <a:p>
            <a:pPr lvl="1"/>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Give appropriate attention to patient privacy protections and the need for important  guardrails to ensure that clinicians providing digital therapeutics are acting in  accordance with federal regulatory standards; and </a:t>
            </a:r>
          </a:p>
          <a:p>
            <a:pPr lvl="1"/>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Consider regulatory flexibilities, as well as forthcoming clinical practice guidelines regarding the use of contingency management in conjunction with other therapies such  as cognitive behavioral therapy (CBT) in the use of digital therapeutics. </a:t>
            </a:r>
          </a:p>
        </p:txBody>
      </p:sp>
      <p:sp>
        <p:nvSpPr>
          <p:cNvPr id="4" name="Text Placeholder 3"/>
          <p:cNvSpPr>
            <a:spLocks noGrp="1"/>
          </p:cNvSpPr>
          <p:nvPr>
            <p:ph type="body" sz="quarter" idx="10"/>
          </p:nvPr>
        </p:nvSpPr>
        <p:spPr>
          <a:xfrm>
            <a:off x="547333" y="337192"/>
            <a:ext cx="10698423" cy="614386"/>
          </a:xfrm>
        </p:spPr>
        <p:txBody>
          <a:bodyPr/>
          <a:lstStyle/>
          <a:p>
            <a:r>
              <a:rPr lang="en-US" sz="4000" i="1" dirty="0"/>
              <a:t>ASAM comments on MPFS</a:t>
            </a:r>
            <a:endParaRPr lang="en-US" sz="4000" dirty="0"/>
          </a:p>
          <a:p>
            <a:endParaRPr lang="en-US" dirty="0"/>
          </a:p>
        </p:txBody>
      </p:sp>
    </p:spTree>
    <p:extLst>
      <p:ext uri="{BB962C8B-B14F-4D97-AF65-F5344CB8AC3E}">
        <p14:creationId xmlns:p14="http://schemas.microsoft.com/office/powerpoint/2010/main" val="1728861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861" y="2018947"/>
            <a:ext cx="11559822" cy="1325563"/>
          </a:xfrm>
        </p:spPr>
        <p:txBody>
          <a:bodyPr/>
          <a:lstStyle/>
          <a:p>
            <a:pPr algn="ctr"/>
            <a:r>
              <a:rPr lang="en-US" dirty="0">
                <a:solidFill>
                  <a:srgbClr val="C04343"/>
                </a:solidFill>
              </a:rPr>
              <a:t>Outpatient Prospective Payment Schedule CY 24</a:t>
            </a:r>
            <a:br>
              <a:rPr lang="en-US" dirty="0">
                <a:solidFill>
                  <a:srgbClr val="C04343"/>
                </a:solidFill>
              </a:rPr>
            </a:br>
            <a:br>
              <a:rPr lang="en-US" dirty="0">
                <a:solidFill>
                  <a:srgbClr val="C04343"/>
                </a:solidFill>
              </a:rPr>
            </a:br>
            <a:r>
              <a:rPr lang="en-US" sz="4000" dirty="0">
                <a:solidFill>
                  <a:srgbClr val="C04343"/>
                </a:solidFill>
              </a:rPr>
              <a:t>Proposed Rules Related to Substance Use Disorder and Mental Health Coverage</a:t>
            </a:r>
          </a:p>
        </p:txBody>
      </p:sp>
    </p:spTree>
    <p:extLst>
      <p:ext uri="{BB962C8B-B14F-4D97-AF65-F5344CB8AC3E}">
        <p14:creationId xmlns:p14="http://schemas.microsoft.com/office/powerpoint/2010/main" val="1991878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Intensive Outpatient (IOP) Services</a:t>
            </a:r>
          </a:p>
        </p:txBody>
      </p:sp>
      <p:sp>
        <p:nvSpPr>
          <p:cNvPr id="3" name="Content Placeholder 2"/>
          <p:cNvSpPr>
            <a:spLocks noGrp="1"/>
          </p:cNvSpPr>
          <p:nvPr>
            <p:ph idx="1"/>
          </p:nvPr>
        </p:nvSpPr>
        <p:spPr>
          <a:xfrm>
            <a:off x="316089" y="1285191"/>
            <a:ext cx="11559822" cy="4118931"/>
          </a:xfrm>
        </p:spPr>
        <p:txBody>
          <a:bodyPr/>
          <a:lstStyle/>
          <a:p>
            <a:r>
              <a:rPr lang="en-US" dirty="0"/>
              <a:t>The CAA of 2023 amended the definition of partial hospitalization program (PHP) services to include new coverage for IOP services</a:t>
            </a:r>
          </a:p>
          <a:p>
            <a:pPr lvl="1"/>
            <a:r>
              <a:rPr lang="en-US" dirty="0"/>
              <a:t>PHP is 20+ hours of services per week, which CMS is proposing to codify</a:t>
            </a:r>
          </a:p>
          <a:p>
            <a:pPr lvl="1"/>
            <a:r>
              <a:rPr lang="en-US" dirty="0"/>
              <a:t>PHP services can only be furnished in hospital outpatient departments and community mental health centers (CMHC)</a:t>
            </a:r>
          </a:p>
          <a:p>
            <a:pPr lvl="1"/>
            <a:r>
              <a:rPr lang="en-US" dirty="0"/>
              <a:t>A physician must certify that PHP services are instead of inpatient hospitalization</a:t>
            </a:r>
          </a:p>
          <a:p>
            <a:r>
              <a:rPr lang="en-US" dirty="0"/>
              <a:t>CMS is proposing regulations for the new IOP benefit, consistent with the CAA.</a:t>
            </a:r>
          </a:p>
          <a:p>
            <a:pPr lvl="1"/>
            <a:r>
              <a:rPr lang="en-US" dirty="0"/>
              <a:t>IOP is 9-19 hours of services per week</a:t>
            </a:r>
          </a:p>
          <a:p>
            <a:pPr lvl="1"/>
            <a:r>
              <a:rPr lang="en-US" dirty="0"/>
              <a:t>IOP services can be furnished in hospital outpatient departments, CMHCs, FQHCs, and RHCs, and OTPs</a:t>
            </a:r>
          </a:p>
        </p:txBody>
      </p:sp>
      <p:sp>
        <p:nvSpPr>
          <p:cNvPr id="4" name="TextBox 3"/>
          <p:cNvSpPr txBox="1"/>
          <p:nvPr/>
        </p:nvSpPr>
        <p:spPr>
          <a:xfrm>
            <a:off x="10557164" y="0"/>
            <a:ext cx="1634836" cy="369332"/>
          </a:xfrm>
          <a:prstGeom prst="rect">
            <a:avLst/>
          </a:prstGeom>
          <a:solidFill>
            <a:srgbClr val="C0434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OPPS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343-421  </a:t>
            </a:r>
          </a:p>
        </p:txBody>
      </p:sp>
    </p:spTree>
    <p:extLst>
      <p:ext uri="{BB962C8B-B14F-4D97-AF65-F5344CB8AC3E}">
        <p14:creationId xmlns:p14="http://schemas.microsoft.com/office/powerpoint/2010/main" val="818332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Intensive Outpatient (IOP) Services</a:t>
            </a:r>
          </a:p>
        </p:txBody>
      </p:sp>
      <p:sp>
        <p:nvSpPr>
          <p:cNvPr id="3" name="Content Placeholder 2"/>
          <p:cNvSpPr>
            <a:spLocks noGrp="1"/>
          </p:cNvSpPr>
          <p:nvPr>
            <p:ph idx="1"/>
          </p:nvPr>
        </p:nvSpPr>
        <p:spPr>
          <a:xfrm>
            <a:off x="316089" y="1929033"/>
            <a:ext cx="11559822" cy="4118931"/>
          </a:xfrm>
        </p:spPr>
        <p:txBody>
          <a:bodyPr numCol="2"/>
          <a:lstStyle/>
          <a:p>
            <a:pPr lvl="1"/>
            <a:r>
              <a:rPr lang="en-US" dirty="0"/>
              <a:t>Individual and group therapy with physicians or psychologists or other mental health professionals to the extent authorized under State law</a:t>
            </a:r>
          </a:p>
          <a:p>
            <a:pPr lvl="1"/>
            <a:r>
              <a:rPr lang="en-US" dirty="0"/>
              <a:t>Occupational therapy</a:t>
            </a:r>
          </a:p>
          <a:p>
            <a:pPr lvl="1"/>
            <a:r>
              <a:rPr lang="en-US" dirty="0"/>
              <a:t>Services of social workers, trained psychiatric nurses, and other staff trained to work with psychiatric patients (including SUD patients)</a:t>
            </a:r>
          </a:p>
          <a:p>
            <a:pPr lvl="1"/>
            <a:r>
              <a:rPr lang="en-US" dirty="0"/>
              <a:t>Drugs and biologicals furnished for therapeutic purposes (which cannot be self-administered)</a:t>
            </a:r>
          </a:p>
          <a:p>
            <a:pPr lvl="1"/>
            <a:r>
              <a:rPr lang="en-US" dirty="0"/>
              <a:t>Individualized activity therapies that are not primarily recreational or diversionary</a:t>
            </a:r>
          </a:p>
          <a:p>
            <a:pPr lvl="1"/>
            <a:r>
              <a:rPr lang="en-US" dirty="0"/>
              <a:t>Family counseling (the primary purpose of which is treatment of the individual’s condition)</a:t>
            </a:r>
          </a:p>
          <a:p>
            <a:pPr lvl="1"/>
            <a:r>
              <a:rPr lang="en-US" dirty="0"/>
              <a:t>Patient training and education</a:t>
            </a:r>
          </a:p>
          <a:p>
            <a:pPr lvl="1"/>
            <a:r>
              <a:rPr lang="en-US" dirty="0"/>
              <a:t>Diagnostic services</a:t>
            </a:r>
          </a:p>
          <a:p>
            <a:pPr lvl="1"/>
            <a:r>
              <a:rPr lang="en-US" i="1" dirty="0"/>
              <a:t>*Soliciting comments on other items and services</a:t>
            </a:r>
            <a:r>
              <a:rPr lang="en-US" i="1" dirty="0">
                <a:solidFill>
                  <a:srgbClr val="174151"/>
                </a:solidFill>
              </a:rPr>
              <a:t>, </a:t>
            </a:r>
            <a:r>
              <a:rPr lang="en-US" i="1" dirty="0">
                <a:solidFill>
                  <a:srgbClr val="0A2632"/>
                </a:solidFill>
              </a:rPr>
              <a:t>which the Secretary may provide, that should be covered under the benefit</a:t>
            </a:r>
          </a:p>
        </p:txBody>
      </p:sp>
      <p:sp>
        <p:nvSpPr>
          <p:cNvPr id="4" name="TextBox 3"/>
          <p:cNvSpPr txBox="1"/>
          <p:nvPr/>
        </p:nvSpPr>
        <p:spPr>
          <a:xfrm>
            <a:off x="10557164" y="0"/>
            <a:ext cx="1634836" cy="369332"/>
          </a:xfrm>
          <a:prstGeom prst="rect">
            <a:avLst/>
          </a:prstGeom>
          <a:solidFill>
            <a:srgbClr val="C0434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OPPS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       Pages 355 </a:t>
            </a:r>
          </a:p>
        </p:txBody>
      </p:sp>
      <p:sp>
        <p:nvSpPr>
          <p:cNvPr id="7" name="Content Placeholder 2"/>
          <p:cNvSpPr txBox="1">
            <a:spLocks/>
          </p:cNvSpPr>
          <p:nvPr/>
        </p:nvSpPr>
        <p:spPr>
          <a:xfrm>
            <a:off x="316089" y="1450920"/>
            <a:ext cx="11559822" cy="582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12732"/>
                </a:solidFill>
                <a:effectLst/>
                <a:uLnTx/>
                <a:uFillTx/>
                <a:latin typeface="Arial" panose="020B0604020202020204"/>
                <a:ea typeface="+mn-ea"/>
                <a:cs typeface="+mn-cs"/>
              </a:rPr>
              <a:t>Like the existing PHP benefit, IOP services would include:</a:t>
            </a:r>
          </a:p>
        </p:txBody>
      </p:sp>
    </p:spTree>
    <p:extLst>
      <p:ext uri="{BB962C8B-B14F-4D97-AF65-F5344CB8AC3E}">
        <p14:creationId xmlns:p14="http://schemas.microsoft.com/office/powerpoint/2010/main" val="1247035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Intensive Outpatient (IOP) Services</a:t>
            </a:r>
          </a:p>
        </p:txBody>
      </p:sp>
      <p:sp>
        <p:nvSpPr>
          <p:cNvPr id="3" name="Content Placeholder 2"/>
          <p:cNvSpPr>
            <a:spLocks noGrp="1"/>
          </p:cNvSpPr>
          <p:nvPr>
            <p:ph idx="1"/>
          </p:nvPr>
        </p:nvSpPr>
        <p:spPr>
          <a:xfrm>
            <a:off x="316089" y="2304323"/>
            <a:ext cx="11559822" cy="4118931"/>
          </a:xfrm>
        </p:spPr>
        <p:txBody>
          <a:bodyPr numCol="1"/>
          <a:lstStyle/>
          <a:p>
            <a:pPr lvl="1"/>
            <a:r>
              <a:rPr lang="en-US" dirty="0"/>
              <a:t>Require a minimum of 9 hours per week of therapeutic services as evidenced in their plan of care</a:t>
            </a:r>
          </a:p>
          <a:p>
            <a:pPr lvl="1"/>
            <a:r>
              <a:rPr lang="en-US" dirty="0"/>
              <a:t>Are likely to benefit from a coordinated program of services and require more than isolated sessions of outpatient treatment</a:t>
            </a:r>
          </a:p>
          <a:p>
            <a:pPr lvl="1"/>
            <a:r>
              <a:rPr lang="en-US" dirty="0"/>
              <a:t>Do not require 24-hour care</a:t>
            </a:r>
          </a:p>
          <a:p>
            <a:pPr lvl="1"/>
            <a:r>
              <a:rPr lang="en-US" dirty="0"/>
              <a:t>Have an adequate support system while not actively engaged in the program</a:t>
            </a:r>
          </a:p>
          <a:p>
            <a:pPr lvl="1"/>
            <a:r>
              <a:rPr lang="en-US" dirty="0"/>
              <a:t>Have a mental health diagnosis (including SUD)</a:t>
            </a:r>
          </a:p>
          <a:p>
            <a:pPr lvl="1"/>
            <a:r>
              <a:rPr lang="en-US" dirty="0"/>
              <a:t>Are not judged to be dangerous to self or others</a:t>
            </a:r>
          </a:p>
          <a:p>
            <a:pPr lvl="1"/>
            <a:r>
              <a:rPr lang="en-US" dirty="0"/>
              <a:t>Have the cognitive and emotional ability to participate in the active treatment process and can tolerate the intensity of the IOP</a:t>
            </a:r>
          </a:p>
        </p:txBody>
      </p:sp>
      <p:sp>
        <p:nvSpPr>
          <p:cNvPr id="4" name="TextBox 3"/>
          <p:cNvSpPr txBox="1"/>
          <p:nvPr/>
        </p:nvSpPr>
        <p:spPr>
          <a:xfrm>
            <a:off x="10557164" y="0"/>
            <a:ext cx="1634836" cy="369332"/>
          </a:xfrm>
          <a:prstGeom prst="rect">
            <a:avLst/>
          </a:prstGeom>
          <a:solidFill>
            <a:srgbClr val="C0434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OPPS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356-357 </a:t>
            </a:r>
          </a:p>
        </p:txBody>
      </p:sp>
      <p:sp>
        <p:nvSpPr>
          <p:cNvPr id="7" name="Content Placeholder 2"/>
          <p:cNvSpPr txBox="1">
            <a:spLocks/>
          </p:cNvSpPr>
          <p:nvPr/>
        </p:nvSpPr>
        <p:spPr>
          <a:xfrm>
            <a:off x="316089" y="1450920"/>
            <a:ext cx="11559822" cy="582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12732"/>
                </a:solidFill>
                <a:effectLst/>
                <a:uLnTx/>
                <a:uFillTx/>
                <a:latin typeface="Arial" panose="020B0604020202020204"/>
                <a:ea typeface="+mn-ea"/>
                <a:cs typeface="+mn-cs"/>
              </a:rPr>
              <a:t>Consistent with the existing requirements for PHP, CMS is proposing to codify that IOP is intended for patients who:</a:t>
            </a:r>
          </a:p>
        </p:txBody>
      </p:sp>
    </p:spTree>
    <p:extLst>
      <p:ext uri="{BB962C8B-B14F-4D97-AF65-F5344CB8AC3E}">
        <p14:creationId xmlns:p14="http://schemas.microsoft.com/office/powerpoint/2010/main" val="1418492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Intensive Outpatient (IOP) Services</a:t>
            </a:r>
          </a:p>
        </p:txBody>
      </p:sp>
      <p:sp>
        <p:nvSpPr>
          <p:cNvPr id="3" name="Content Placeholder 2"/>
          <p:cNvSpPr>
            <a:spLocks noGrp="1"/>
          </p:cNvSpPr>
          <p:nvPr>
            <p:ph idx="1"/>
          </p:nvPr>
        </p:nvSpPr>
        <p:spPr>
          <a:xfrm>
            <a:off x="316089" y="1482903"/>
            <a:ext cx="11559822" cy="4118931"/>
          </a:xfrm>
        </p:spPr>
        <p:txBody>
          <a:bodyPr/>
          <a:lstStyle/>
          <a:p>
            <a:r>
              <a:rPr lang="en-US" dirty="0"/>
              <a:t>CMS is proposing to set IOP payment rates at the same rates as PHP, using a daily rate for </a:t>
            </a:r>
            <a:r>
              <a:rPr lang="en-US" dirty="0">
                <a:solidFill>
                  <a:srgbClr val="0A2632"/>
                </a:solidFill>
              </a:rPr>
              <a:t>3-service days and 4-service days </a:t>
            </a:r>
            <a:r>
              <a:rPr lang="en-US" dirty="0"/>
              <a:t>for hospital outpatient departments, CMHCs, FQHCs, and RHCs, with standard cost-sharing rates</a:t>
            </a:r>
          </a:p>
          <a:p>
            <a:r>
              <a:rPr lang="en-US" dirty="0"/>
              <a:t>CMS is proposing to add “OTP intensive outpatient services” for the treatment of opioid use disorder</a:t>
            </a:r>
          </a:p>
          <a:p>
            <a:pPr lvl="1"/>
            <a:r>
              <a:rPr lang="en-US" dirty="0"/>
              <a:t>The proposed services are the same, with the exception of FDA-approved medications for opioid use disorder and toxicology testing, which are already covered under the OTP weekly bundled payment</a:t>
            </a:r>
          </a:p>
          <a:p>
            <a:pPr lvl="1"/>
            <a:r>
              <a:rPr lang="en-US" dirty="0"/>
              <a:t>IOP would be reimbursed through a weekly payment adjustment to the existing OTP weekly bundle, which would be equivalent to the hospital outpatient IOP rate </a:t>
            </a:r>
            <a:r>
              <a:rPr lang="en-US" dirty="0">
                <a:solidFill>
                  <a:srgbClr val="0A2632"/>
                </a:solidFill>
              </a:rPr>
              <a:t>with the excepted services subtracted</a:t>
            </a:r>
          </a:p>
          <a:p>
            <a:endParaRPr lang="en-US" dirty="0"/>
          </a:p>
          <a:p>
            <a:endParaRPr lang="en-US" dirty="0"/>
          </a:p>
        </p:txBody>
      </p:sp>
      <p:sp>
        <p:nvSpPr>
          <p:cNvPr id="4" name="TextBox 3"/>
          <p:cNvSpPr txBox="1"/>
          <p:nvPr/>
        </p:nvSpPr>
        <p:spPr>
          <a:xfrm>
            <a:off x="10557164" y="0"/>
            <a:ext cx="1634836" cy="369332"/>
          </a:xfrm>
          <a:prstGeom prst="rect">
            <a:avLst/>
          </a:prstGeom>
          <a:solidFill>
            <a:srgbClr val="C0434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OPPS</a:t>
            </a:r>
          </a:p>
        </p:txBody>
      </p:sp>
      <p:sp>
        <p:nvSpPr>
          <p:cNvPr id="5" name="TextBox 4"/>
          <p:cNvSpPr txBox="1"/>
          <p:nvPr/>
        </p:nvSpPr>
        <p:spPr>
          <a:xfrm>
            <a:off x="976745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374-421 </a:t>
            </a:r>
          </a:p>
        </p:txBody>
      </p:sp>
    </p:spTree>
    <p:extLst>
      <p:ext uri="{BB962C8B-B14F-4D97-AF65-F5344CB8AC3E}">
        <p14:creationId xmlns:p14="http://schemas.microsoft.com/office/powerpoint/2010/main" val="62998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494066" y="1148714"/>
            <a:ext cx="11357623" cy="4387441"/>
          </a:xfrm>
        </p:spPr>
        <p:txBody>
          <a:bodyPr/>
          <a:lstStyle/>
          <a:p>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Finalize coverage and payment for IOP treatment in defined settings; </a:t>
            </a:r>
          </a:p>
          <a:p>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Provide a mechanism for physicians to attest that IOPs have the capability of appropriately referring or providing necessary biomedical and psychiatric care; </a:t>
            </a:r>
          </a:p>
          <a:p>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Clarify in its final rule that SUD treatment professionals would be included in the scope of benefits to minimize any uncertainty; </a:t>
            </a:r>
          </a:p>
          <a:p>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Clarify whether certain medications to treat addiction are included within the scope of  benefits; </a:t>
            </a:r>
          </a:p>
          <a:p>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Revise patient eligibility criteria for IOP care to ensure that access to IOPs is not inappropriately denied to beneficiaries with SUDs; </a:t>
            </a:r>
          </a:p>
          <a:p>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Add/create new billable services to the list of available treatments available in IOPs;  </a:t>
            </a:r>
          </a:p>
          <a:p>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Appropriately recognize the different level of service intensity between IOP and partial  hospitalization programs (PHPs) by valuing the resource costs appropriately in  subsequent program years; and </a:t>
            </a:r>
          </a:p>
          <a:p>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Incentivize uptake of this new IOP benefit and minimize clinician burden by using the alternative approach identified in table 46 of the proposed rule to pay for PHPs and IOPs beginning in 2024 for at least one year until further data collection can refine  the appropriate resource costs.</a:t>
            </a:r>
            <a:endPar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 Placeholder 3"/>
          <p:cNvSpPr>
            <a:spLocks noGrp="1"/>
          </p:cNvSpPr>
          <p:nvPr>
            <p:ph type="body" sz="quarter" idx="10"/>
          </p:nvPr>
        </p:nvSpPr>
        <p:spPr>
          <a:xfrm>
            <a:off x="547333" y="337192"/>
            <a:ext cx="10698423" cy="614386"/>
          </a:xfrm>
        </p:spPr>
        <p:txBody>
          <a:bodyPr/>
          <a:lstStyle/>
          <a:p>
            <a:r>
              <a:rPr lang="en-US" sz="4000" i="1" dirty="0"/>
              <a:t>ASAM comments on OPPS</a:t>
            </a:r>
            <a:endParaRPr lang="en-US" sz="4000" dirty="0"/>
          </a:p>
          <a:p>
            <a:endParaRPr lang="en-US" dirty="0"/>
          </a:p>
        </p:txBody>
      </p:sp>
    </p:spTree>
    <p:extLst>
      <p:ext uri="{BB962C8B-B14F-4D97-AF65-F5344CB8AC3E}">
        <p14:creationId xmlns:p14="http://schemas.microsoft.com/office/powerpoint/2010/main" val="989157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2DCC-36D0-4DF3-8D50-48ABA033190E}"/>
              </a:ext>
            </a:extLst>
          </p:cNvPr>
          <p:cNvSpPr>
            <a:spLocks noGrp="1"/>
          </p:cNvSpPr>
          <p:nvPr>
            <p:ph type="title"/>
          </p:nvPr>
        </p:nvSpPr>
        <p:spPr>
          <a:xfrm>
            <a:off x="784513" y="4000269"/>
            <a:ext cx="9626814" cy="716109"/>
          </a:xfrm>
        </p:spPr>
        <p:txBody>
          <a:bodyPr/>
          <a:lstStyle/>
          <a:p>
            <a:r>
              <a:rPr lang="en-US" dirty="0"/>
              <a:t>Practice Management and Regulatory Affairs Committee</a:t>
            </a:r>
          </a:p>
        </p:txBody>
      </p:sp>
      <p:sp>
        <p:nvSpPr>
          <p:cNvPr id="3" name="Text Placeholder 2">
            <a:extLst>
              <a:ext uri="{FF2B5EF4-FFF2-40B4-BE49-F238E27FC236}">
                <a16:creationId xmlns:a16="http://schemas.microsoft.com/office/drawing/2014/main" id="{0C5B9FBC-9C43-4817-AE4C-C886F8CA121F}"/>
              </a:ext>
            </a:extLst>
          </p:cNvPr>
          <p:cNvSpPr>
            <a:spLocks noGrp="1"/>
          </p:cNvSpPr>
          <p:nvPr>
            <p:ph type="body" sz="quarter" idx="10"/>
          </p:nvPr>
        </p:nvSpPr>
        <p:spPr>
          <a:xfrm>
            <a:off x="784513" y="5326253"/>
            <a:ext cx="9325710" cy="847817"/>
          </a:xfrm>
        </p:spPr>
        <p:txBody>
          <a:bodyPr/>
          <a:lstStyle/>
          <a:p>
            <a:r>
              <a:rPr lang="en-US" b="1" dirty="0">
                <a:solidFill>
                  <a:srgbClr val="4280A5"/>
                </a:solidFill>
              </a:rPr>
              <a:t>Recognition of New Members</a:t>
            </a:r>
          </a:p>
        </p:txBody>
      </p:sp>
    </p:spTree>
    <p:custDataLst>
      <p:tags r:id="rId1"/>
    </p:custDataLst>
    <p:extLst>
      <p:ext uri="{BB962C8B-B14F-4D97-AF65-F5344CB8AC3E}">
        <p14:creationId xmlns:p14="http://schemas.microsoft.com/office/powerpoint/2010/main" val="50501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2DCC-36D0-4DF3-8D50-48ABA033190E}"/>
              </a:ext>
            </a:extLst>
          </p:cNvPr>
          <p:cNvSpPr>
            <a:spLocks noGrp="1"/>
          </p:cNvSpPr>
          <p:nvPr>
            <p:ph type="title"/>
          </p:nvPr>
        </p:nvSpPr>
        <p:spPr>
          <a:xfrm>
            <a:off x="784513" y="4000269"/>
            <a:ext cx="9626814" cy="716109"/>
          </a:xfrm>
        </p:spPr>
        <p:txBody>
          <a:bodyPr/>
          <a:lstStyle/>
          <a:p>
            <a:r>
              <a:rPr lang="en-US" dirty="0"/>
              <a:t>Practice Management and Regulatory Affairs Committee</a:t>
            </a:r>
          </a:p>
        </p:txBody>
      </p:sp>
      <p:sp>
        <p:nvSpPr>
          <p:cNvPr id="3" name="Text Placeholder 2">
            <a:extLst>
              <a:ext uri="{FF2B5EF4-FFF2-40B4-BE49-F238E27FC236}">
                <a16:creationId xmlns:a16="http://schemas.microsoft.com/office/drawing/2014/main" id="{0C5B9FBC-9C43-4817-AE4C-C886F8CA121F}"/>
              </a:ext>
            </a:extLst>
          </p:cNvPr>
          <p:cNvSpPr>
            <a:spLocks noGrp="1"/>
          </p:cNvSpPr>
          <p:nvPr>
            <p:ph type="body" sz="quarter" idx="10"/>
          </p:nvPr>
        </p:nvSpPr>
        <p:spPr>
          <a:xfrm>
            <a:off x="910243" y="5104311"/>
            <a:ext cx="8841336" cy="847817"/>
          </a:xfrm>
        </p:spPr>
        <p:txBody>
          <a:bodyPr/>
          <a:lstStyle/>
          <a:p>
            <a:r>
              <a:rPr lang="en-US" b="1" dirty="0">
                <a:solidFill>
                  <a:srgbClr val="4280A5"/>
                </a:solidFill>
              </a:rPr>
              <a:t>Practice Management Updates</a:t>
            </a:r>
          </a:p>
        </p:txBody>
      </p:sp>
    </p:spTree>
    <p:custDataLst>
      <p:tags r:id="rId1"/>
    </p:custDataLst>
    <p:extLst>
      <p:ext uri="{BB962C8B-B14F-4D97-AF65-F5344CB8AC3E}">
        <p14:creationId xmlns:p14="http://schemas.microsoft.com/office/powerpoint/2010/main" val="236415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612027" y="1565964"/>
            <a:ext cx="11357623" cy="4387441"/>
          </a:xfrm>
        </p:spPr>
        <p:txBody>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CLIA-waived tests</a:t>
            </a:r>
          </a:p>
          <a:p>
            <a:pPr lvl="1"/>
            <a:r>
              <a:rPr lang="en-US"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ASAM in contact with US Department of Health and Human Services</a:t>
            </a:r>
          </a:p>
          <a:p>
            <a:pPr lvl="1"/>
            <a:r>
              <a:rPr lang="en-US"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New report from Congressional Research Service in August</a:t>
            </a:r>
          </a:p>
          <a:p>
            <a:pPr lvl="1"/>
            <a:endParaRPr lang="en-US"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r>
              <a:rPr lang="en-US" sz="2000" dirty="0">
                <a:latin typeface="Times New Roman" panose="02020603050405020304" pitchFamily="18" charset="0"/>
                <a:ea typeface="Tahoma" panose="020B0604030504040204" pitchFamily="34" charset="0"/>
                <a:cs typeface="Times New Roman" panose="02020603050405020304" pitchFamily="18" charset="0"/>
              </a:rPr>
              <a:t>Administration of long-acting injectable medications in </a:t>
            </a:r>
          </a:p>
          <a:p>
            <a:pPr marL="0" indent="0">
              <a:buNone/>
            </a:pPr>
            <a:r>
              <a:rPr lang="en-US" sz="2000" dirty="0">
                <a:latin typeface="Times New Roman" panose="02020603050405020304" pitchFamily="18" charset="0"/>
                <a:ea typeface="Tahoma" panose="020B0604030504040204" pitchFamily="34" charset="0"/>
                <a:cs typeface="Times New Roman" panose="02020603050405020304" pitchFamily="18" charset="0"/>
              </a:rPr>
              <a:t>     hospital settings – have you experienced issues?</a:t>
            </a:r>
            <a:r>
              <a:rPr lang="en-US" sz="2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p>
          <a:p>
            <a:pPr lvl="1"/>
            <a:endParaRPr lang="en-US" sz="1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 Placeholder 3"/>
          <p:cNvSpPr>
            <a:spLocks noGrp="1"/>
          </p:cNvSpPr>
          <p:nvPr>
            <p:ph type="body" sz="quarter" idx="10"/>
          </p:nvPr>
        </p:nvSpPr>
        <p:spPr>
          <a:xfrm>
            <a:off x="547333" y="337192"/>
            <a:ext cx="10698423" cy="614386"/>
          </a:xfrm>
        </p:spPr>
        <p:txBody>
          <a:bodyPr/>
          <a:lstStyle/>
          <a:p>
            <a:r>
              <a:rPr lang="en-US" sz="4000" i="1" dirty="0"/>
              <a:t>Practice Management</a:t>
            </a:r>
            <a:endParaRPr lang="en-US" sz="4000" dirty="0"/>
          </a:p>
          <a:p>
            <a:endParaRPr lang="en-US" dirty="0"/>
          </a:p>
        </p:txBody>
      </p:sp>
      <p:sp>
        <p:nvSpPr>
          <p:cNvPr id="5" name="Text Placeholder 4"/>
          <p:cNvSpPr>
            <a:spLocks noGrp="1"/>
          </p:cNvSpPr>
          <p:nvPr>
            <p:ph type="body" sz="quarter" idx="11"/>
          </p:nvPr>
        </p:nvSpPr>
        <p:spPr>
          <a:xfrm>
            <a:off x="612027" y="951578"/>
            <a:ext cx="2674937" cy="614386"/>
          </a:xfrm>
        </p:spPr>
        <p:txBody>
          <a:bodyPr/>
          <a:lstStyle/>
          <a:p>
            <a:r>
              <a:rPr lang="en-US" dirty="0">
                <a:latin typeface="Times New Roman" pitchFamily="18" charset="0"/>
                <a:cs typeface="Times New Roman" pitchFamily="18" charset="0"/>
              </a:rPr>
              <a:t>Highlights</a:t>
            </a:r>
          </a:p>
        </p:txBody>
      </p:sp>
      <p:pic>
        <p:nvPicPr>
          <p:cNvPr id="8" name="Picture 7">
            <a:extLst>
              <a:ext uri="{FF2B5EF4-FFF2-40B4-BE49-F238E27FC236}">
                <a16:creationId xmlns:a16="http://schemas.microsoft.com/office/drawing/2014/main" id="{0F26B8D3-D50D-2220-D1D6-F41D88B5C987}"/>
              </a:ext>
            </a:extLst>
          </p:cNvPr>
          <p:cNvPicPr>
            <a:picLocks noChangeAspect="1"/>
          </p:cNvPicPr>
          <p:nvPr/>
        </p:nvPicPr>
        <p:blipFill>
          <a:blip r:embed="rId2"/>
          <a:stretch>
            <a:fillRect/>
          </a:stretch>
        </p:blipFill>
        <p:spPr>
          <a:xfrm>
            <a:off x="7395095" y="1393794"/>
            <a:ext cx="4511278" cy="4483223"/>
          </a:xfrm>
          <a:prstGeom prst="rect">
            <a:avLst/>
          </a:prstGeom>
        </p:spPr>
      </p:pic>
    </p:spTree>
    <p:extLst>
      <p:ext uri="{BB962C8B-B14F-4D97-AF65-F5344CB8AC3E}">
        <p14:creationId xmlns:p14="http://schemas.microsoft.com/office/powerpoint/2010/main" val="18281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2DCC-36D0-4DF3-8D50-48ABA033190E}"/>
              </a:ext>
            </a:extLst>
          </p:cNvPr>
          <p:cNvSpPr>
            <a:spLocks noGrp="1"/>
          </p:cNvSpPr>
          <p:nvPr>
            <p:ph type="title"/>
          </p:nvPr>
        </p:nvSpPr>
        <p:spPr>
          <a:xfrm>
            <a:off x="784513" y="4000269"/>
            <a:ext cx="9626814" cy="716109"/>
          </a:xfrm>
        </p:spPr>
        <p:txBody>
          <a:bodyPr/>
          <a:lstStyle/>
          <a:p>
            <a:r>
              <a:rPr lang="en-US" dirty="0"/>
              <a:t>Practice Management and Regulatory Affairs Committee</a:t>
            </a:r>
          </a:p>
        </p:txBody>
      </p:sp>
      <p:sp>
        <p:nvSpPr>
          <p:cNvPr id="3" name="Text Placeholder 2">
            <a:extLst>
              <a:ext uri="{FF2B5EF4-FFF2-40B4-BE49-F238E27FC236}">
                <a16:creationId xmlns:a16="http://schemas.microsoft.com/office/drawing/2014/main" id="{0C5B9FBC-9C43-4817-AE4C-C886F8CA121F}"/>
              </a:ext>
            </a:extLst>
          </p:cNvPr>
          <p:cNvSpPr>
            <a:spLocks noGrp="1"/>
          </p:cNvSpPr>
          <p:nvPr>
            <p:ph type="body" sz="quarter" idx="10"/>
          </p:nvPr>
        </p:nvSpPr>
        <p:spPr>
          <a:xfrm>
            <a:off x="910242" y="5104311"/>
            <a:ext cx="9911637" cy="847817"/>
          </a:xfrm>
        </p:spPr>
        <p:txBody>
          <a:bodyPr/>
          <a:lstStyle/>
          <a:p>
            <a:r>
              <a:rPr lang="en-US" b="1" dirty="0">
                <a:solidFill>
                  <a:srgbClr val="4280A5"/>
                </a:solidFill>
              </a:rPr>
              <a:t>New Business &amp; Reminders</a:t>
            </a:r>
          </a:p>
        </p:txBody>
      </p:sp>
    </p:spTree>
    <p:custDataLst>
      <p:tags r:id="rId1"/>
    </p:custDataLst>
    <p:extLst>
      <p:ext uri="{BB962C8B-B14F-4D97-AF65-F5344CB8AC3E}">
        <p14:creationId xmlns:p14="http://schemas.microsoft.com/office/powerpoint/2010/main" val="181964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541006" y="2107502"/>
            <a:ext cx="11357623" cy="2375722"/>
          </a:xfrm>
        </p:spPr>
        <p:txBody>
          <a:bodyPr/>
          <a:lstStyle/>
          <a:p>
            <a:pPr marL="0" indent="0" algn="ctr">
              <a:buNone/>
            </a:pPr>
            <a:r>
              <a:rPr lang="en-US" sz="3200" b="1" dirty="0">
                <a:solidFill>
                  <a:srgbClr val="FFFF00"/>
                </a:solidFill>
                <a:effectLst/>
                <a:latin typeface="Calibri" panose="020F0502020204030204" pitchFamily="34" charset="0"/>
                <a:ea typeface="Calibri" panose="020F0502020204030204" pitchFamily="34" charset="0"/>
              </a:rPr>
              <a:t>Thursday, November 16</a:t>
            </a:r>
            <a:r>
              <a:rPr lang="en-US" sz="3200" b="1" baseline="30000" dirty="0">
                <a:solidFill>
                  <a:srgbClr val="FFFF00"/>
                </a:solidFill>
                <a:effectLst/>
                <a:latin typeface="Calibri" panose="020F0502020204030204" pitchFamily="34" charset="0"/>
                <a:ea typeface="Calibri" panose="020F0502020204030204" pitchFamily="34" charset="0"/>
              </a:rPr>
              <a:t>th </a:t>
            </a:r>
            <a:endParaRPr lang="en-US" sz="3200" b="1" baseline="30000" dirty="0">
              <a:solidFill>
                <a:srgbClr val="FFFF00"/>
              </a:solidFill>
              <a:latin typeface="Calibri" panose="020F0502020204030204" pitchFamily="34" charset="0"/>
              <a:ea typeface="Calibri" panose="020F0502020204030204" pitchFamily="34" charset="0"/>
            </a:endParaRPr>
          </a:p>
          <a:p>
            <a:pPr marL="0" indent="0" algn="ctr">
              <a:buNone/>
            </a:pPr>
            <a:r>
              <a:rPr lang="en-US" sz="3200" b="1" dirty="0">
                <a:effectLst/>
                <a:latin typeface="Calibri" panose="020F0502020204030204" pitchFamily="34" charset="0"/>
                <a:ea typeface="Calibri" panose="020F0502020204030204" pitchFamily="34" charset="0"/>
              </a:rPr>
              <a:t>3:30pm – 5pm ET</a:t>
            </a:r>
          </a:p>
          <a:p>
            <a:pPr marL="0" indent="0" algn="ctr">
              <a:buNone/>
            </a:pPr>
            <a:r>
              <a:rPr lang="en-US" sz="3200" b="1" i="1" dirty="0">
                <a:solidFill>
                  <a:srgbClr val="FF0000"/>
                </a:solidFill>
                <a:effectLst/>
                <a:latin typeface="Calibri" panose="020F0502020204030204" pitchFamily="34" charset="0"/>
                <a:ea typeface="Calibri" panose="020F0502020204030204" pitchFamily="34" charset="0"/>
              </a:rPr>
              <a:t>Kick Off the Holiday Season with ASAM Advocacy</a:t>
            </a:r>
            <a:endParaRPr lang="en-US" sz="3200" b="1" dirty="0">
              <a:solidFill>
                <a:srgbClr val="FF0000"/>
              </a:solidFill>
              <a:effectLst/>
              <a:latin typeface="Calibri" panose="020F0502020204030204" pitchFamily="34" charset="0"/>
              <a:ea typeface="Calibri" panose="020F0502020204030204" pitchFamily="34" charset="0"/>
            </a:endParaRPr>
          </a:p>
          <a:p>
            <a:pPr marL="0" indent="0" algn="ctr">
              <a:buNone/>
            </a:pPr>
            <a:r>
              <a:rPr lang="en-US" sz="3200" b="1" dirty="0">
                <a:effectLst/>
                <a:latin typeface="Calibri" panose="020F0502020204030204" pitchFamily="34" charset="0"/>
                <a:ea typeface="Calibri" panose="020F0502020204030204" pitchFamily="34" charset="0"/>
              </a:rPr>
              <a:t>Virtual event</a:t>
            </a:r>
          </a:p>
          <a:p>
            <a:pPr marL="0" indent="0" algn="ctr">
              <a:buNone/>
            </a:pPr>
            <a:endParaRPr lang="en-US" sz="3200" b="1" dirty="0">
              <a:solidFill>
                <a:schemeClr val="bg1"/>
              </a:solidFill>
              <a:latin typeface="Calibri" panose="020F0502020204030204" pitchFamily="34" charset="0"/>
              <a:ea typeface="Tahoma" panose="020B0604030504040204" pitchFamily="34" charset="0"/>
              <a:cs typeface="Times New Roman" panose="02020603050405020304" pitchFamily="18" charset="0"/>
            </a:endParaRPr>
          </a:p>
          <a:p>
            <a:pPr marL="0" indent="0" algn="ctr">
              <a:buNone/>
            </a:pPr>
            <a:r>
              <a:rPr lang="en-US" sz="3200" b="1" i="1" dirty="0">
                <a:latin typeface="Calibri" panose="020F0502020204030204" pitchFamily="34" charset="0"/>
                <a:ea typeface="Tahoma" panose="020B0604030504040204" pitchFamily="34" charset="0"/>
                <a:cs typeface="Times New Roman" panose="02020603050405020304" pitchFamily="18" charset="0"/>
              </a:rPr>
              <a:t>*No December PMRAC meeting*</a:t>
            </a:r>
            <a:endParaRPr lang="en-US" sz="5400" b="1" i="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 Placeholder 7">
            <a:extLst>
              <a:ext uri="{FF2B5EF4-FFF2-40B4-BE49-F238E27FC236}">
                <a16:creationId xmlns:a16="http://schemas.microsoft.com/office/drawing/2014/main" id="{80F47498-0852-3C66-3ED1-5600183C027D}"/>
              </a:ext>
            </a:extLst>
          </p:cNvPr>
          <p:cNvSpPr>
            <a:spLocks noGrp="1"/>
          </p:cNvSpPr>
          <p:nvPr>
            <p:ph type="body" sz="quarter" idx="10"/>
          </p:nvPr>
        </p:nvSpPr>
        <p:spPr>
          <a:xfrm>
            <a:off x="4817492" y="1056284"/>
            <a:ext cx="2790671" cy="614386"/>
          </a:xfrm>
        </p:spPr>
        <p:txBody>
          <a:bodyPr/>
          <a:lstStyle/>
          <a:p>
            <a:r>
              <a:rPr lang="en-US" dirty="0"/>
              <a:t>Reminder:</a:t>
            </a:r>
          </a:p>
        </p:txBody>
      </p:sp>
    </p:spTree>
    <p:extLst>
      <p:ext uri="{BB962C8B-B14F-4D97-AF65-F5344CB8AC3E}">
        <p14:creationId xmlns:p14="http://schemas.microsoft.com/office/powerpoint/2010/main" val="3536671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0E5F95-6D4F-088B-117D-16E0B825ACFF}"/>
              </a:ext>
            </a:extLst>
          </p:cNvPr>
          <p:cNvSpPr>
            <a:spLocks noGrp="1"/>
          </p:cNvSpPr>
          <p:nvPr>
            <p:ph type="body" sz="quarter" idx="11"/>
          </p:nvPr>
        </p:nvSpPr>
        <p:spPr>
          <a:xfrm>
            <a:off x="1781452" y="1678272"/>
            <a:ext cx="8629096" cy="614386"/>
          </a:xfrm>
        </p:spPr>
        <p:txBody>
          <a:bodyPr/>
          <a:lstStyle/>
          <a:p>
            <a:pPr algn="ctr"/>
            <a:r>
              <a:rPr lang="en-US" sz="11500" b="1" dirty="0"/>
              <a:t>Adjourn </a:t>
            </a:r>
          </a:p>
          <a:p>
            <a:pPr algn="ctr"/>
            <a:r>
              <a:rPr lang="en-US" sz="11500" b="1" dirty="0"/>
              <a:t>Thank you!</a:t>
            </a:r>
          </a:p>
        </p:txBody>
      </p:sp>
    </p:spTree>
    <p:extLst>
      <p:ext uri="{BB962C8B-B14F-4D97-AF65-F5344CB8AC3E}">
        <p14:creationId xmlns:p14="http://schemas.microsoft.com/office/powerpoint/2010/main" val="385186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547332" y="1565964"/>
            <a:ext cx="11357623" cy="4387441"/>
          </a:xfrm>
        </p:spPr>
        <p:txBody>
          <a:bodyPr/>
          <a:lstStyle/>
          <a:p>
            <a:r>
              <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Elliot Brady, MD</a:t>
            </a:r>
          </a:p>
          <a:p>
            <a:r>
              <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Chad Elkin, MD, FACCP, ABPM, FASAM</a:t>
            </a:r>
          </a:p>
          <a:p>
            <a:r>
              <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Sandra Gomez Luna, MD, FASAM</a:t>
            </a:r>
          </a:p>
          <a:p>
            <a:r>
              <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Steven Daviss, MD, DFAPA, FASAM</a:t>
            </a:r>
          </a:p>
        </p:txBody>
      </p:sp>
      <p:sp>
        <p:nvSpPr>
          <p:cNvPr id="4" name="Text Placeholder 3"/>
          <p:cNvSpPr>
            <a:spLocks noGrp="1"/>
          </p:cNvSpPr>
          <p:nvPr>
            <p:ph type="body" sz="quarter" idx="10"/>
          </p:nvPr>
        </p:nvSpPr>
        <p:spPr>
          <a:xfrm>
            <a:off x="547333" y="337192"/>
            <a:ext cx="10698423" cy="614386"/>
          </a:xfrm>
        </p:spPr>
        <p:txBody>
          <a:bodyPr/>
          <a:lstStyle/>
          <a:p>
            <a:r>
              <a:rPr lang="en-US" sz="4000" i="1" dirty="0"/>
              <a:t>New PMRAC members</a:t>
            </a:r>
            <a:endParaRPr lang="en-US" sz="4000" dirty="0"/>
          </a:p>
          <a:p>
            <a:endParaRPr lang="en-US" dirty="0"/>
          </a:p>
        </p:txBody>
      </p:sp>
    </p:spTree>
    <p:extLst>
      <p:ext uri="{BB962C8B-B14F-4D97-AF65-F5344CB8AC3E}">
        <p14:creationId xmlns:p14="http://schemas.microsoft.com/office/powerpoint/2010/main" val="3103264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2DCC-36D0-4DF3-8D50-48ABA033190E}"/>
              </a:ext>
            </a:extLst>
          </p:cNvPr>
          <p:cNvSpPr>
            <a:spLocks noGrp="1"/>
          </p:cNvSpPr>
          <p:nvPr>
            <p:ph type="title"/>
          </p:nvPr>
        </p:nvSpPr>
        <p:spPr>
          <a:xfrm>
            <a:off x="784513" y="4000269"/>
            <a:ext cx="9626814" cy="716109"/>
          </a:xfrm>
        </p:spPr>
        <p:txBody>
          <a:bodyPr/>
          <a:lstStyle/>
          <a:p>
            <a:r>
              <a:rPr lang="en-US" dirty="0"/>
              <a:t>Practice Management and Regulatory Affairs Committee</a:t>
            </a:r>
          </a:p>
        </p:txBody>
      </p:sp>
      <p:sp>
        <p:nvSpPr>
          <p:cNvPr id="3" name="Text Placeholder 2">
            <a:extLst>
              <a:ext uri="{FF2B5EF4-FFF2-40B4-BE49-F238E27FC236}">
                <a16:creationId xmlns:a16="http://schemas.microsoft.com/office/drawing/2014/main" id="{0C5B9FBC-9C43-4817-AE4C-C886F8CA121F}"/>
              </a:ext>
            </a:extLst>
          </p:cNvPr>
          <p:cNvSpPr>
            <a:spLocks noGrp="1"/>
          </p:cNvSpPr>
          <p:nvPr>
            <p:ph type="body" sz="quarter" idx="10"/>
          </p:nvPr>
        </p:nvSpPr>
        <p:spPr>
          <a:xfrm>
            <a:off x="910243" y="5104311"/>
            <a:ext cx="8841336" cy="847817"/>
          </a:xfrm>
        </p:spPr>
        <p:txBody>
          <a:bodyPr/>
          <a:lstStyle/>
          <a:p>
            <a:r>
              <a:rPr lang="en-US" b="1" dirty="0">
                <a:solidFill>
                  <a:srgbClr val="4280A5"/>
                </a:solidFill>
              </a:rPr>
              <a:t>Voting items</a:t>
            </a:r>
          </a:p>
        </p:txBody>
      </p:sp>
    </p:spTree>
    <p:custDataLst>
      <p:tags r:id="rId1"/>
    </p:custDataLst>
    <p:extLst>
      <p:ext uri="{BB962C8B-B14F-4D97-AF65-F5344CB8AC3E}">
        <p14:creationId xmlns:p14="http://schemas.microsoft.com/office/powerpoint/2010/main" val="277253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547332" y="1565964"/>
            <a:ext cx="11357623" cy="4387441"/>
          </a:xfrm>
        </p:spPr>
        <p:txBody>
          <a:bodyPr/>
          <a:lstStyle/>
          <a:p>
            <a:r>
              <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June 2023 meeting minutes*</a:t>
            </a:r>
          </a:p>
          <a:p>
            <a:r>
              <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Proposed changes to PMRAC Billing and Coding Subcommittee*</a:t>
            </a: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r>
              <a:rPr lang="en-US" sz="2200" dirty="0">
                <a:latin typeface="Times New Roman" panose="02020603050405020304" pitchFamily="18" charset="0"/>
                <a:ea typeface="Tahoma" panose="020B0604030504040204" pitchFamily="34" charset="0"/>
                <a:cs typeface="Times New Roman" panose="02020603050405020304" pitchFamily="18" charset="0"/>
              </a:rPr>
              <a:t>* 8 PMRAC members present and voting required for quorum, of which a majority required to adopt motions</a:t>
            </a:r>
            <a:endParaRPr lang="en-US" sz="2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 Placeholder 3"/>
          <p:cNvSpPr>
            <a:spLocks noGrp="1"/>
          </p:cNvSpPr>
          <p:nvPr>
            <p:ph type="body" sz="quarter" idx="10"/>
          </p:nvPr>
        </p:nvSpPr>
        <p:spPr>
          <a:xfrm>
            <a:off x="547333" y="337192"/>
            <a:ext cx="10698423" cy="614386"/>
          </a:xfrm>
        </p:spPr>
        <p:txBody>
          <a:bodyPr/>
          <a:lstStyle/>
          <a:p>
            <a:r>
              <a:rPr lang="en-US" sz="4000" i="1" dirty="0"/>
              <a:t>Voting items</a:t>
            </a:r>
            <a:endParaRPr lang="en-US" sz="4000" dirty="0"/>
          </a:p>
          <a:p>
            <a:endParaRPr lang="en-US" dirty="0"/>
          </a:p>
        </p:txBody>
      </p:sp>
    </p:spTree>
    <p:extLst>
      <p:ext uri="{BB962C8B-B14F-4D97-AF65-F5344CB8AC3E}">
        <p14:creationId xmlns:p14="http://schemas.microsoft.com/office/powerpoint/2010/main" val="2495063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2DCC-36D0-4DF3-8D50-48ABA033190E}"/>
              </a:ext>
            </a:extLst>
          </p:cNvPr>
          <p:cNvSpPr>
            <a:spLocks noGrp="1"/>
          </p:cNvSpPr>
          <p:nvPr>
            <p:ph type="title"/>
          </p:nvPr>
        </p:nvSpPr>
        <p:spPr>
          <a:xfrm>
            <a:off x="784513" y="4000269"/>
            <a:ext cx="9626814" cy="716109"/>
          </a:xfrm>
        </p:spPr>
        <p:txBody>
          <a:bodyPr/>
          <a:lstStyle/>
          <a:p>
            <a:r>
              <a:rPr lang="en-US" dirty="0"/>
              <a:t>Practice Management and Regulatory Affairs Committee</a:t>
            </a:r>
          </a:p>
        </p:txBody>
      </p:sp>
      <p:sp>
        <p:nvSpPr>
          <p:cNvPr id="3" name="Text Placeholder 2">
            <a:extLst>
              <a:ext uri="{FF2B5EF4-FFF2-40B4-BE49-F238E27FC236}">
                <a16:creationId xmlns:a16="http://schemas.microsoft.com/office/drawing/2014/main" id="{0C5B9FBC-9C43-4817-AE4C-C886F8CA121F}"/>
              </a:ext>
            </a:extLst>
          </p:cNvPr>
          <p:cNvSpPr>
            <a:spLocks noGrp="1"/>
          </p:cNvSpPr>
          <p:nvPr>
            <p:ph type="body" sz="quarter" idx="10"/>
          </p:nvPr>
        </p:nvSpPr>
        <p:spPr>
          <a:xfrm>
            <a:off x="910243" y="5104311"/>
            <a:ext cx="8841336" cy="847817"/>
          </a:xfrm>
        </p:spPr>
        <p:txBody>
          <a:bodyPr/>
          <a:lstStyle/>
          <a:p>
            <a:r>
              <a:rPr lang="en-US" b="1" dirty="0">
                <a:solidFill>
                  <a:srgbClr val="4280A5"/>
                </a:solidFill>
              </a:rPr>
              <a:t>Federal Regulatory Affairs and Practice Management Update</a:t>
            </a:r>
          </a:p>
        </p:txBody>
      </p:sp>
    </p:spTree>
    <p:custDataLst>
      <p:tags r:id="rId1"/>
    </p:custDataLst>
    <p:extLst>
      <p:ext uri="{BB962C8B-B14F-4D97-AF65-F5344CB8AC3E}">
        <p14:creationId xmlns:p14="http://schemas.microsoft.com/office/powerpoint/2010/main" val="17752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Behavioral Health Integration Care Management (CPT 99484, HCPCS G0323)</a:t>
            </a:r>
          </a:p>
        </p:txBody>
      </p:sp>
      <p:sp>
        <p:nvSpPr>
          <p:cNvPr id="3" name="Content Placeholder 2"/>
          <p:cNvSpPr>
            <a:spLocks noGrp="1"/>
          </p:cNvSpPr>
          <p:nvPr>
            <p:ph idx="1"/>
          </p:nvPr>
        </p:nvSpPr>
        <p:spPr/>
        <p:txBody>
          <a:bodyPr/>
          <a:lstStyle/>
          <a:p>
            <a:r>
              <a:rPr lang="en-US" dirty="0"/>
              <a:t>CMS is proposing to increase the reimbursement rate for behavioral health integration (BHI)</a:t>
            </a:r>
          </a:p>
          <a:p>
            <a:pPr lvl="1"/>
            <a:r>
              <a:rPr lang="en-US" dirty="0"/>
              <a:t>CPT code 99484 is billed by physician and non-physician practitioners whose scope of practice includes evaluation and management services, including physicians, physician assistants, nurse practitioners, clinical nurse specialists, and certified nurse midwives</a:t>
            </a:r>
          </a:p>
          <a:p>
            <a:pPr lvl="1"/>
            <a:r>
              <a:rPr lang="en-US" dirty="0"/>
              <a:t>HCPCS code G0323 is billed by clinical psychologists or clinical social workers, as well as mental health counselors and marriage and family therapists as of January 2024</a:t>
            </a:r>
          </a:p>
          <a:p>
            <a:pPr lvl="1"/>
            <a:r>
              <a:rPr lang="en-US" dirty="0"/>
              <a:t>Peer support specialists could participate in furnishing BHI services, consistent with applicable requirements for auxiliary personnel</a:t>
            </a:r>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
        <p:nvSpPr>
          <p:cNvPr id="5" name="TextBox 4"/>
          <p:cNvSpPr txBox="1"/>
          <p:nvPr/>
        </p:nvSpPr>
        <p:spPr>
          <a:xfrm>
            <a:off x="9767454" y="5943762"/>
            <a:ext cx="227214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Pages 210-212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   336-337, 341</a:t>
            </a:r>
          </a:p>
        </p:txBody>
      </p:sp>
    </p:spTree>
    <p:extLst>
      <p:ext uri="{BB962C8B-B14F-4D97-AF65-F5344CB8AC3E}">
        <p14:creationId xmlns:p14="http://schemas.microsoft.com/office/powerpoint/2010/main" val="575985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Health Worker &amp; Peer Support Specialist Services</a:t>
            </a:r>
          </a:p>
        </p:txBody>
      </p:sp>
      <p:sp>
        <p:nvSpPr>
          <p:cNvPr id="3" name="Content Placeholder 2"/>
          <p:cNvSpPr>
            <a:spLocks noGrp="1"/>
          </p:cNvSpPr>
          <p:nvPr>
            <p:ph idx="1"/>
          </p:nvPr>
        </p:nvSpPr>
        <p:spPr/>
        <p:txBody>
          <a:bodyPr/>
          <a:lstStyle/>
          <a:p>
            <a:r>
              <a:rPr lang="en-US" sz="2400" dirty="0"/>
              <a:t>CMS is effectively proposing to cover certain services by Community Health Workers (CHWs), care navigators, and peer support specialists</a:t>
            </a:r>
          </a:p>
          <a:p>
            <a:r>
              <a:rPr lang="en-US" sz="2400" dirty="0"/>
              <a:t>Services would be conducted “incident to” a physician or other practitioner’s services, with that practitioner initiating, billing, and providing “general supervision” (not required to be on site) for these services </a:t>
            </a:r>
          </a:p>
          <a:p>
            <a:r>
              <a:rPr lang="en-US" sz="2400" dirty="0"/>
              <a:t>Auxiliary personnel must be certified or trained to perform the service elements and authorized to perform them under State law and regulations if applicable</a:t>
            </a:r>
          </a:p>
          <a:p>
            <a:r>
              <a:rPr lang="en-US" sz="2400" dirty="0"/>
              <a:t>Anticipating mostly in-person, but a portion could be performed </a:t>
            </a:r>
            <a:r>
              <a:rPr lang="en-US" sz="2400" dirty="0">
                <a:solidFill>
                  <a:srgbClr val="0A2632"/>
                </a:solidFill>
              </a:rPr>
              <a:t>via 2-way audio</a:t>
            </a:r>
          </a:p>
          <a:p>
            <a:r>
              <a:rPr lang="en-US" sz="2400" dirty="0"/>
              <a:t>Services may be provided by auxiliary personnel who are external to, and under contract with the practitioner or practice, such as a community-based organization that employs CHWs or peer support specialists</a:t>
            </a:r>
          </a:p>
        </p:txBody>
      </p:sp>
      <p:sp>
        <p:nvSpPr>
          <p:cNvPr id="4" name="TextBox 3"/>
          <p:cNvSpPr txBox="1"/>
          <p:nvPr/>
        </p:nvSpPr>
        <p:spPr>
          <a:xfrm>
            <a:off x="10557164" y="0"/>
            <a:ext cx="1634836" cy="369332"/>
          </a:xfrm>
          <a:prstGeom prst="rect">
            <a:avLst/>
          </a:prstGeom>
          <a:solidFill>
            <a:srgbClr val="17415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 24 PFS</a:t>
            </a:r>
          </a:p>
        </p:txBody>
      </p:sp>
      <p:sp>
        <p:nvSpPr>
          <p:cNvPr id="5" name="TextBox 4"/>
          <p:cNvSpPr txBox="1"/>
          <p:nvPr/>
        </p:nvSpPr>
        <p:spPr>
          <a:xfrm>
            <a:off x="9401694" y="5943762"/>
            <a:ext cx="2272145" cy="3739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4151"/>
                </a:solidFill>
                <a:effectLst/>
                <a:uLnTx/>
                <a:uFillTx/>
                <a:latin typeface="Arial" panose="020B0604020202020204"/>
                <a:ea typeface="+mn-ea"/>
                <a:cs typeface="+mn-cs"/>
              </a:rPr>
              <a:t>      Pages 231-273</a:t>
            </a:r>
          </a:p>
        </p:txBody>
      </p:sp>
    </p:spTree>
    <p:extLst>
      <p:ext uri="{BB962C8B-B14F-4D97-AF65-F5344CB8AC3E}">
        <p14:creationId xmlns:p14="http://schemas.microsoft.com/office/powerpoint/2010/main" val="24919694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eLmKprPB"/>
  <p:tag name="ARTICULATE_PROJECT_OPEN" val="0"/>
  <p:tag name="ARTICULATE_SLIDE_THUMBNAIL_REFRESH" val="1"/>
  <p:tag name="ARTICULATE_SLIDE_COUNT" val="3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HA LAC AK">
      <a:dk1>
        <a:srgbClr val="000000"/>
      </a:dk1>
      <a:lt1>
        <a:srgbClr val="FFFFFF"/>
      </a:lt1>
      <a:dk2>
        <a:srgbClr val="004051"/>
      </a:dk2>
      <a:lt2>
        <a:srgbClr val="E8E6DB"/>
      </a:lt2>
      <a:accent1>
        <a:srgbClr val="E95252"/>
      </a:accent1>
      <a:accent2>
        <a:srgbClr val="93C5CE"/>
      </a:accent2>
      <a:accent3>
        <a:srgbClr val="AFADA3"/>
      </a:accent3>
      <a:accent4>
        <a:srgbClr val="D9D17F"/>
      </a:accent4>
      <a:accent5>
        <a:srgbClr val="567D65"/>
      </a:accent5>
      <a:accent6>
        <a:srgbClr val="012732"/>
      </a:accent6>
      <a:hlink>
        <a:srgbClr val="FF5B5C"/>
      </a:hlink>
      <a:folHlink>
        <a:srgbClr val="A03839"/>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7A00007C-7184-504E-9313-A715AFD01141}" vid="{5F90F1B0-A6D8-5443-8284-2EBBFE8BBBF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5892</TotalTime>
  <Words>3090</Words>
  <Application>Microsoft Office PowerPoint</Application>
  <PresentationFormat>Widescreen</PresentationFormat>
  <Paragraphs>260</Paragraphs>
  <Slides>34</Slides>
  <Notes>17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34</vt:i4>
      </vt:variant>
    </vt:vector>
  </HeadingPairs>
  <TitlesOfParts>
    <vt:vector size="46" baseType="lpstr">
      <vt:lpstr>Arial</vt:lpstr>
      <vt:lpstr>Calibri</vt:lpstr>
      <vt:lpstr>Effra</vt:lpstr>
      <vt:lpstr>Lato</vt:lpstr>
      <vt:lpstr>Lato Black</vt:lpstr>
      <vt:lpstr>Lato Light</vt:lpstr>
      <vt:lpstr>Times New Roman</vt:lpstr>
      <vt:lpstr>Wingdings</vt:lpstr>
      <vt:lpstr>Office Theme</vt:lpstr>
      <vt:lpstr>Custom Design</vt:lpstr>
      <vt:lpstr>1_Custom Design</vt:lpstr>
      <vt:lpstr>2_Office Theme</vt:lpstr>
      <vt:lpstr>PMRAC Meeting: September 14, 2023</vt:lpstr>
      <vt:lpstr>PowerPoint Presentation</vt:lpstr>
      <vt:lpstr>Practice Management and Regulatory Affairs Committee</vt:lpstr>
      <vt:lpstr>PowerPoint Presentation</vt:lpstr>
      <vt:lpstr>Practice Management and Regulatory Affairs Committee</vt:lpstr>
      <vt:lpstr>PowerPoint Presentation</vt:lpstr>
      <vt:lpstr>Practice Management and Regulatory Affairs Committee</vt:lpstr>
      <vt:lpstr>Behavioral Health Integration Care Management (CPT 99484, HCPCS G0323)</vt:lpstr>
      <vt:lpstr>Community Health Worker &amp; Peer Support Specialist Services</vt:lpstr>
      <vt:lpstr>Social Determinants of Health Risk Assessment</vt:lpstr>
      <vt:lpstr>Community Health Integration Services</vt:lpstr>
      <vt:lpstr>Principal Illness Navigation Services</vt:lpstr>
      <vt:lpstr>PowerPoint Presentation</vt:lpstr>
      <vt:lpstr>Marriage and Family Therapists &amp; Mental Health Counselors</vt:lpstr>
      <vt:lpstr>Marriage and Family Therapists</vt:lpstr>
      <vt:lpstr>Mental Health Counselors</vt:lpstr>
      <vt:lpstr>PowerPoint Presentation</vt:lpstr>
      <vt:lpstr>Adjustments to Payment for Timed Behavioral Health Services</vt:lpstr>
      <vt:lpstr>Updates to the Payment Rate for the PFS SUD Bundle (HCPCS G2086-2088)</vt:lpstr>
      <vt:lpstr>Comment Solicitation on Expanding Access to Behavioral Health Services</vt:lpstr>
      <vt:lpstr>PowerPoint Presentation</vt:lpstr>
      <vt:lpstr>PFS Misc.</vt:lpstr>
      <vt:lpstr>PowerPoint Presentation</vt:lpstr>
      <vt:lpstr>Outpatient Prospective Payment Schedule CY 24  Proposed Rules Related to Substance Use Disorder and Mental Health Coverage</vt:lpstr>
      <vt:lpstr>Intensive Outpatient (IOP) Services</vt:lpstr>
      <vt:lpstr>Intensive Outpatient (IOP) Services</vt:lpstr>
      <vt:lpstr>Intensive Outpatient (IOP) Services</vt:lpstr>
      <vt:lpstr>Intensive Outpatient (IOP) Services</vt:lpstr>
      <vt:lpstr>PowerPoint Presentation</vt:lpstr>
      <vt:lpstr>Practice Management and Regulatory Affairs Committee</vt:lpstr>
      <vt:lpstr>PowerPoint Presentation</vt:lpstr>
      <vt:lpstr>Practice Management and Regulatory Affairs Committee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Veena Radhakrishnan</dc:creator>
  <cp:lastModifiedBy>Chad Elkin MD</cp:lastModifiedBy>
  <cp:revision>243</cp:revision>
  <dcterms:created xsi:type="dcterms:W3CDTF">2020-05-22T22:05:48Z</dcterms:created>
  <dcterms:modified xsi:type="dcterms:W3CDTF">2023-09-20T16:41:04Z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426E7976-A9F7-48D4-B6D4-E0B97F323D06</vt:lpwstr>
  </property>
  <property fmtid="{D5CDD505-2E9C-101B-9397-08002B2CF9AE}" pid="3" name="ArticulatePath">
    <vt:lpwstr>Advocacy Department Presentation_UPDATED</vt:lpwstr>
  </property>
</Properties>
</file>